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322" r:id="rId3"/>
    <p:sldId id="324" r:id="rId4"/>
    <p:sldId id="323" r:id="rId5"/>
    <p:sldId id="325" r:id="rId6"/>
    <p:sldId id="326" r:id="rId7"/>
    <p:sldId id="327" r:id="rId8"/>
    <p:sldId id="328" r:id="rId9"/>
    <p:sldId id="329" r:id="rId10"/>
    <p:sldId id="330" r:id="rId11"/>
    <p:sldId id="331" r:id="rId12"/>
    <p:sldId id="332" r:id="rId13"/>
    <p:sldId id="333" r:id="rId14"/>
    <p:sldId id="334" r:id="rId15"/>
    <p:sldId id="335" r:id="rId16"/>
    <p:sldId id="336" r:id="rId17"/>
    <p:sldId id="337" r:id="rId18"/>
    <p:sldId id="338" r:id="rId19"/>
    <p:sldId id="339" r:id="rId20"/>
    <p:sldId id="340"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99FF33"/>
    <a:srgbClr val="33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624" autoAdjust="0"/>
  </p:normalViewPr>
  <p:slideViewPr>
    <p:cSldViewPr>
      <p:cViewPr varScale="1">
        <p:scale>
          <a:sx n="51" d="100"/>
          <a:sy n="51" d="100"/>
        </p:scale>
        <p:origin x="-1243" y="-72"/>
      </p:cViewPr>
      <p:guideLst>
        <p:guide orient="horz" pos="2160"/>
        <p:guide pos="2880"/>
      </p:guideLst>
    </p:cSldViewPr>
  </p:slideViewPr>
  <p:outlineViewPr>
    <p:cViewPr>
      <p:scale>
        <a:sx n="33" d="100"/>
        <a:sy n="33" d="100"/>
      </p:scale>
      <p:origin x="0" y="7446"/>
    </p:cViewPr>
  </p:outlineViewPr>
  <p:notesTextViewPr>
    <p:cViewPr>
      <p:scale>
        <a:sx n="200" d="100"/>
        <a:sy n="2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atin typeface="Arial" charset="0"/>
                <a:cs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atin typeface="Arial" charset="0"/>
                <a:cs typeface="Arial" charset="0"/>
              </a:defRPr>
            </a:lvl1pPr>
          </a:lstStyle>
          <a:p>
            <a:pPr>
              <a:defRPr/>
            </a:pPr>
            <a:fld id="{E10A9155-CA2B-4D78-A5C4-2349927FF4CB}" type="datetimeFigureOut">
              <a:rPr lang="en-US"/>
              <a:pPr>
                <a:defRPr/>
              </a:pPr>
              <a:t>4/29/2020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atin typeface="Arial" charset="0"/>
                <a:cs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Arial" pitchFamily="34" charset="0"/>
                <a:cs typeface="Arial" pitchFamily="34" charset="0"/>
              </a:defRPr>
            </a:lvl1pPr>
          </a:lstStyle>
          <a:p>
            <a:pPr>
              <a:defRPr/>
            </a:pPr>
            <a:fld id="{101FC20C-0EF7-47CD-86B7-A16FF4BFB54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Droplets-SD-Title-R1d.pn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1313259" y="1300786"/>
            <a:ext cx="6517482" cy="2509213"/>
          </a:xfrm>
        </p:spPr>
        <p:txBody>
          <a:bodyPr anchor="b"/>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3C2A6C9B-B36C-439B-AD46-91C517374FDA}" type="datetimeFigureOut">
              <a:rPr lang="en-US"/>
              <a:pPr>
                <a:defRPr/>
              </a:pPr>
              <a:t>4/29/2020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4DC1A98-5CC5-4BA2-A750-784CC7D0B86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5" name="Picture 7" descr="Droplets-SD-Content-R1d.pn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83590E9E-ECBC-471C-8C72-6BA829A97DCF}" type="datetimeFigureOut">
              <a:rPr lang="en-US"/>
              <a:pPr>
                <a:defRPr/>
              </a:pPr>
              <a:t>4/29/2020</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F5A73C3E-43ED-44E4-BFD1-3A8431A554D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5" name="Picture 7" descr="Droplets-SD-Content-R1d.pn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685331" y="609600"/>
            <a:ext cx="7773339" cy="3427245"/>
          </a:xfrm>
        </p:spPr>
        <p:txBody>
          <a:bodyP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D3D0BB9C-58CF-4DE3-91E0-1D0E1F323093}" type="datetimeFigureOut">
              <a:rPr lang="en-US"/>
              <a:pPr>
                <a:defRPr/>
              </a:pPr>
              <a:t>4/29/2020</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4E665CDE-8AFB-4E5A-BD7F-368A4BD3160A}"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5" name="Picture 7" descr="Droplets-SD-Content-R1d.pn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extBox 5"/>
          <p:cNvSpPr txBox="1"/>
          <p:nvPr/>
        </p:nvSpPr>
        <p:spPr>
          <a:xfrm>
            <a:off x="738188" y="887413"/>
            <a:ext cx="546100" cy="585787"/>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eaLnBrk="1" hangingPunct="1">
              <a:defRPr/>
            </a:pPr>
            <a:r>
              <a:rPr lang="en-US" sz="8000" dirty="0">
                <a:effectLst/>
                <a:latin typeface="Arial" pitchFamily="34" charset="0"/>
                <a:cs typeface="Arial" pitchFamily="34" charset="0"/>
              </a:rPr>
              <a:t>“</a:t>
            </a:r>
          </a:p>
        </p:txBody>
      </p:sp>
      <p:sp>
        <p:nvSpPr>
          <p:cNvPr id="7" name="TextBox 6"/>
          <p:cNvSpPr txBox="1"/>
          <p:nvPr/>
        </p:nvSpPr>
        <p:spPr>
          <a:xfrm>
            <a:off x="7850188" y="3119438"/>
            <a:ext cx="554037" cy="585787"/>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lgn="r" eaLnBrk="1" hangingPunct="1">
              <a:defRPr/>
            </a:pPr>
            <a:r>
              <a:rPr lang="en-US" sz="8000" dirty="0">
                <a:effectLst/>
                <a:latin typeface="Arial" pitchFamily="34" charset="0"/>
                <a:cs typeface="Arial" pitchFamily="34" charset="0"/>
              </a:rPr>
              <a:t>”</a:t>
            </a:r>
          </a:p>
        </p:txBody>
      </p:sp>
      <p:sp>
        <p:nvSpPr>
          <p:cNvPr id="2" name="Title 1"/>
          <p:cNvSpPr>
            <a:spLocks noGrp="1"/>
          </p:cNvSpPr>
          <p:nvPr>
            <p:ph type="title"/>
          </p:nvPr>
        </p:nvSpPr>
        <p:spPr>
          <a:xfrm>
            <a:off x="1084659" y="872588"/>
            <a:ext cx="6977064" cy="2729915"/>
          </a:xfrm>
        </p:spPr>
        <p:txBody>
          <a:bodyP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31" y="4372797"/>
            <a:ext cx="7773339" cy="1421053"/>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Date Placeholder 4"/>
          <p:cNvSpPr>
            <a:spLocks noGrp="1"/>
          </p:cNvSpPr>
          <p:nvPr>
            <p:ph type="dt" sz="half" idx="14"/>
          </p:nvPr>
        </p:nvSpPr>
        <p:spPr/>
        <p:txBody>
          <a:bodyPr/>
          <a:lstStyle>
            <a:lvl1pPr>
              <a:defRPr/>
            </a:lvl1pPr>
          </a:lstStyle>
          <a:p>
            <a:pPr>
              <a:defRPr/>
            </a:pPr>
            <a:fld id="{CC3F312B-BA9C-40C6-9AB0-20DDA289EB7E}" type="datetimeFigureOut">
              <a:rPr lang="en-US"/>
              <a:pPr>
                <a:defRPr/>
              </a:pPr>
              <a:t>4/29/2020</a:t>
            </a:fld>
            <a:endParaRPr lang="en-US"/>
          </a:p>
        </p:txBody>
      </p:sp>
      <p:sp>
        <p:nvSpPr>
          <p:cNvPr id="9" name="Footer Placeholder 5"/>
          <p:cNvSpPr>
            <a:spLocks noGrp="1"/>
          </p:cNvSpPr>
          <p:nvPr>
            <p:ph type="ftr" sz="quarter" idx="15"/>
          </p:nvPr>
        </p:nvSpPr>
        <p:spPr/>
        <p:txBody>
          <a:bodyPr/>
          <a:lstStyle>
            <a:lvl1pPr>
              <a:defRPr/>
            </a:lvl1pPr>
          </a:lstStyle>
          <a:p>
            <a:pPr>
              <a:defRPr/>
            </a:pPr>
            <a:endParaRPr lang="en-US"/>
          </a:p>
        </p:txBody>
      </p:sp>
      <p:sp>
        <p:nvSpPr>
          <p:cNvPr id="10" name="Slide Number Placeholder 6"/>
          <p:cNvSpPr>
            <a:spLocks noGrp="1"/>
          </p:cNvSpPr>
          <p:nvPr>
            <p:ph type="sldNum" sz="quarter" idx="16"/>
          </p:nvPr>
        </p:nvSpPr>
        <p:spPr/>
        <p:txBody>
          <a:bodyPr/>
          <a:lstStyle>
            <a:lvl1pPr>
              <a:defRPr/>
            </a:lvl1pPr>
          </a:lstStyle>
          <a:p>
            <a:pPr>
              <a:defRPr/>
            </a:pPr>
            <a:fld id="{2EF1D561-5DDE-4227-8AF3-BC7221FD081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5" name="Picture 7" descr="Droplets-SD-Content-R1d.pn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1509C71C-4994-453E-A3AC-EB13E474CC83}" type="datetimeFigureOut">
              <a:rPr lang="en-US"/>
              <a:pPr>
                <a:defRPr/>
              </a:pPr>
              <a:t>4/29/2020</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DAE8DEAA-CFF3-4B27-B031-ABCD82EE5431}"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7" descr="Droplets-SD-Content-R1d.pn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5" name="Title 1"/>
          <p:cNvSpPr>
            <a:spLocks noGrp="1"/>
          </p:cNvSpPr>
          <p:nvPr>
            <p:ph type="title"/>
          </p:nvPr>
        </p:nvSpPr>
        <p:spPr>
          <a:xfrm>
            <a:off x="685331" y="609600"/>
            <a:ext cx="7773339"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31" y="2943356"/>
            <a:ext cx="2474232" cy="2847845"/>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Date Placeholder 2"/>
          <p:cNvSpPr>
            <a:spLocks noGrp="1"/>
          </p:cNvSpPr>
          <p:nvPr>
            <p:ph type="dt" sz="half" idx="18"/>
          </p:nvPr>
        </p:nvSpPr>
        <p:spPr/>
        <p:txBody>
          <a:bodyPr/>
          <a:lstStyle>
            <a:lvl1pPr>
              <a:defRPr/>
            </a:lvl1pPr>
          </a:lstStyle>
          <a:p>
            <a:pPr>
              <a:defRPr/>
            </a:pPr>
            <a:fld id="{C1C24DCD-B55C-419B-A5EF-031DFA3CCCEA}" type="datetimeFigureOut">
              <a:rPr lang="en-US"/>
              <a:pPr>
                <a:defRPr/>
              </a:pPr>
              <a:t>4/29/2020</a:t>
            </a:fld>
            <a:endParaRPr lang="en-US"/>
          </a:p>
        </p:txBody>
      </p:sp>
      <p:sp>
        <p:nvSpPr>
          <p:cNvPr id="16" name="Footer Placeholder 3"/>
          <p:cNvSpPr>
            <a:spLocks noGrp="1"/>
          </p:cNvSpPr>
          <p:nvPr>
            <p:ph type="ftr" sz="quarter" idx="19"/>
          </p:nvPr>
        </p:nvSpPr>
        <p:spPr/>
        <p:txBody>
          <a:bodyPr/>
          <a:lstStyle>
            <a:lvl1pPr>
              <a:defRPr/>
            </a:lvl1pPr>
          </a:lstStyle>
          <a:p>
            <a:pPr>
              <a:defRPr/>
            </a:pPr>
            <a:endParaRPr lang="en-US"/>
          </a:p>
        </p:txBody>
      </p:sp>
      <p:sp>
        <p:nvSpPr>
          <p:cNvPr id="17" name="Slide Number Placeholder 4"/>
          <p:cNvSpPr>
            <a:spLocks noGrp="1"/>
          </p:cNvSpPr>
          <p:nvPr>
            <p:ph type="sldNum" sz="quarter" idx="20"/>
          </p:nvPr>
        </p:nvSpPr>
        <p:spPr/>
        <p:txBody>
          <a:bodyPr/>
          <a:lstStyle>
            <a:lvl1pPr>
              <a:defRPr/>
            </a:lvl1pPr>
          </a:lstStyle>
          <a:p>
            <a:pPr>
              <a:defRPr/>
            </a:pPr>
            <a:fld id="{44C29C08-B253-4442-A125-DB36C487DE1A}"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2" name="Picture 7" descr="Droplets-SD-Content-R1d.pn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0" name="Title 1"/>
          <p:cNvSpPr>
            <a:spLocks noGrp="1"/>
          </p:cNvSpPr>
          <p:nvPr>
            <p:ph type="title"/>
          </p:nvPr>
        </p:nvSpPr>
        <p:spPr>
          <a:xfrm>
            <a:off x="685331" y="610772"/>
            <a:ext cx="7773339"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1" name="Text Placeholder 3"/>
          <p:cNvSpPr>
            <a:spLocks noGrp="1"/>
          </p:cNvSpPr>
          <p:nvPr>
            <p:ph type="body" sz="half" idx="18"/>
          </p:nvPr>
        </p:nvSpPr>
        <p:spPr>
          <a:xfrm>
            <a:off x="685331" y="4781082"/>
            <a:ext cx="2472307" cy="1010118"/>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4" name="Text Placeholder 3"/>
          <p:cNvSpPr>
            <a:spLocks noGrp="1"/>
          </p:cNvSpPr>
          <p:nvPr>
            <p:ph type="body" sz="half" idx="19"/>
          </p:nvPr>
        </p:nvSpPr>
        <p:spPr>
          <a:xfrm>
            <a:off x="3331011" y="4781081"/>
            <a:ext cx="2477514" cy="1010119"/>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noProof="0" smtClean="0"/>
              <a:t>Click icon to add picture</a:t>
            </a:r>
            <a:endParaRPr lang="en-US" noProof="0" dirty="0"/>
          </a:p>
        </p:txBody>
      </p:sp>
      <p:sp>
        <p:nvSpPr>
          <p:cNvPr id="27" name="Text Placeholder 3"/>
          <p:cNvSpPr>
            <a:spLocks noGrp="1"/>
          </p:cNvSpPr>
          <p:nvPr>
            <p:ph type="body" sz="half" idx="20"/>
          </p:nvPr>
        </p:nvSpPr>
        <p:spPr>
          <a:xfrm>
            <a:off x="5979880" y="4781079"/>
            <a:ext cx="2478790" cy="1010121"/>
          </a:xfrm>
        </p:spPr>
        <p:txBody>
          <a:bodyPr anchor="t"/>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Date Placeholder 2"/>
          <p:cNvSpPr>
            <a:spLocks noGrp="1"/>
          </p:cNvSpPr>
          <p:nvPr>
            <p:ph type="dt" sz="half" idx="23"/>
          </p:nvPr>
        </p:nvSpPr>
        <p:spPr/>
        <p:txBody>
          <a:bodyPr/>
          <a:lstStyle>
            <a:lvl1pPr>
              <a:defRPr/>
            </a:lvl1pPr>
          </a:lstStyle>
          <a:p>
            <a:pPr>
              <a:defRPr/>
            </a:pPr>
            <a:fld id="{86C77890-9B72-4CCE-808A-BF719C895171}" type="datetimeFigureOut">
              <a:rPr lang="en-US"/>
              <a:pPr>
                <a:defRPr/>
              </a:pPr>
              <a:t>4/29/2020</a:t>
            </a:fld>
            <a:endParaRPr lang="en-US"/>
          </a:p>
        </p:txBody>
      </p:sp>
      <p:sp>
        <p:nvSpPr>
          <p:cNvPr id="14" name="Footer Placeholder 3"/>
          <p:cNvSpPr>
            <a:spLocks noGrp="1"/>
          </p:cNvSpPr>
          <p:nvPr>
            <p:ph type="ftr" sz="quarter" idx="24"/>
          </p:nvPr>
        </p:nvSpPr>
        <p:spPr/>
        <p:txBody>
          <a:bodyPr/>
          <a:lstStyle>
            <a:lvl1pPr>
              <a:defRPr/>
            </a:lvl1pPr>
          </a:lstStyle>
          <a:p>
            <a:pPr>
              <a:defRPr/>
            </a:pPr>
            <a:endParaRPr lang="en-US"/>
          </a:p>
        </p:txBody>
      </p:sp>
      <p:sp>
        <p:nvSpPr>
          <p:cNvPr id="15" name="Slide Number Placeholder 4"/>
          <p:cNvSpPr>
            <a:spLocks noGrp="1"/>
          </p:cNvSpPr>
          <p:nvPr>
            <p:ph type="sldNum" sz="quarter" idx="25"/>
          </p:nvPr>
        </p:nvSpPr>
        <p:spPr/>
        <p:txBody>
          <a:bodyPr/>
          <a:lstStyle>
            <a:lvl1pPr>
              <a:defRPr/>
            </a:lvl1pPr>
          </a:lstStyle>
          <a:p>
            <a:pPr>
              <a:defRPr/>
            </a:pPr>
            <a:fld id="{D464FBC3-49BF-4730-A73C-488788D2A57A}"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7" descr="Droplets-SD-Content-R1d.pn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4"/>
          </p:nvPr>
        </p:nvSpPr>
        <p:spPr/>
        <p:txBody>
          <a:bodyPr/>
          <a:lstStyle>
            <a:lvl1pPr>
              <a:defRPr/>
            </a:lvl1pPr>
          </a:lstStyle>
          <a:p>
            <a:pPr>
              <a:defRPr/>
            </a:pPr>
            <a:fld id="{DD4EDFC4-39DA-4859-94DF-8FA06771548F}" type="datetimeFigureOut">
              <a:rPr lang="en-US"/>
              <a:pPr>
                <a:defRPr/>
              </a:pPr>
              <a:t>4/29/2020</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94D3CDF7-29E1-4717-BF70-2597AA052E5D}"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4" name="Picture 7" descr="Droplets-SD-Content-R1d.pn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4"/>
          </p:nvPr>
        </p:nvSpPr>
        <p:spPr/>
        <p:txBody>
          <a:bodyPr/>
          <a:lstStyle>
            <a:lvl1pPr>
              <a:defRPr/>
            </a:lvl1pPr>
          </a:lstStyle>
          <a:p>
            <a:pPr>
              <a:defRPr/>
            </a:pPr>
            <a:fld id="{FDD0AEDE-8B77-4DE5-BB9D-AD90DAD5A406}" type="datetimeFigureOut">
              <a:rPr lang="en-US"/>
              <a:pPr>
                <a:defRPr/>
              </a:pPr>
              <a:t>4/29/2020</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79C69FE3-3F08-465D-8A67-C96DE8F6490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descr="Droplets-SD-Content-R1d.pn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4"/>
          </p:nvPr>
        </p:nvSpPr>
        <p:spPr/>
        <p:txBody>
          <a:bodyPr/>
          <a:lstStyle>
            <a:lvl1pPr>
              <a:defRPr/>
            </a:lvl1pPr>
          </a:lstStyle>
          <a:p>
            <a:pPr>
              <a:defRPr/>
            </a:pPr>
            <a:fld id="{5282E7C4-9D51-4E5D-9F5E-157366655A8D}" type="datetimeFigureOut">
              <a:rPr lang="en-US"/>
              <a:pPr>
                <a:defRPr/>
              </a:pPr>
              <a:t>4/29/2020</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04F8A229-D24C-44CD-9FB1-AE7A1628011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7" descr="Droplets-SD-Content-R1d.pn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685331" y="828564"/>
            <a:ext cx="7763814" cy="2736819"/>
          </a:xfrm>
        </p:spPr>
        <p:txBody>
          <a:bodyPr anchor="b"/>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DEF9AC8-1280-4175-898B-3AD347C00518}" type="datetimeFigureOut">
              <a:rPr lang="en-US"/>
              <a:pPr>
                <a:defRPr/>
              </a:pPr>
              <a:t>4/29/2020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56E6426-BF0D-4D34-97D7-5A7DA2F26F9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descr="Droplets-SD-Content-R1d.pn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4"/>
          <p:cNvSpPr>
            <a:spLocks noGrp="1"/>
          </p:cNvSpPr>
          <p:nvPr>
            <p:ph type="dt" sz="half" idx="15"/>
          </p:nvPr>
        </p:nvSpPr>
        <p:spPr/>
        <p:txBody>
          <a:bodyPr/>
          <a:lstStyle>
            <a:lvl1pPr>
              <a:defRPr/>
            </a:lvl1pPr>
          </a:lstStyle>
          <a:p>
            <a:pPr>
              <a:defRPr/>
            </a:pPr>
            <a:fld id="{BA71D1B1-ED34-4AD9-A19F-1DF1BF897BA3}" type="datetimeFigureOut">
              <a:rPr lang="en-US"/>
              <a:pPr>
                <a:defRPr/>
              </a:pPr>
              <a:t>4/29/2020</a:t>
            </a:fld>
            <a:endParaRPr lang="en-US"/>
          </a:p>
        </p:txBody>
      </p:sp>
      <p:sp>
        <p:nvSpPr>
          <p:cNvPr id="7" name="Footer Placeholder 5"/>
          <p:cNvSpPr>
            <a:spLocks noGrp="1"/>
          </p:cNvSpPr>
          <p:nvPr>
            <p:ph type="ftr" sz="quarter" idx="16"/>
          </p:nvPr>
        </p:nvSpPr>
        <p:spPr/>
        <p:txBody>
          <a:bodyPr/>
          <a:lstStyle>
            <a:lvl1pPr>
              <a:defRPr/>
            </a:lvl1pPr>
          </a:lstStyle>
          <a:p>
            <a:pPr>
              <a:defRPr/>
            </a:pPr>
            <a:endParaRPr lang="en-US"/>
          </a:p>
        </p:txBody>
      </p:sp>
      <p:sp>
        <p:nvSpPr>
          <p:cNvPr id="8" name="Slide Number Placeholder 6"/>
          <p:cNvSpPr>
            <a:spLocks noGrp="1"/>
          </p:cNvSpPr>
          <p:nvPr>
            <p:ph type="sldNum" sz="quarter" idx="17"/>
          </p:nvPr>
        </p:nvSpPr>
        <p:spPr/>
        <p:txBody>
          <a:bodyPr/>
          <a:lstStyle>
            <a:lvl1pPr>
              <a:defRPr/>
            </a:lvl1pPr>
          </a:lstStyle>
          <a:p>
            <a:pPr>
              <a:defRPr/>
            </a:pPr>
            <a:fld id="{C3A8A057-9000-49B6-A5AD-C99777D8DB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7" descr="Droplets-SD-Content-R1d.pn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6"/>
          <p:cNvSpPr>
            <a:spLocks noGrp="1"/>
          </p:cNvSpPr>
          <p:nvPr>
            <p:ph type="dt" sz="half" idx="15"/>
          </p:nvPr>
        </p:nvSpPr>
        <p:spPr/>
        <p:txBody>
          <a:bodyPr/>
          <a:lstStyle>
            <a:lvl1pPr>
              <a:defRPr/>
            </a:lvl1pPr>
          </a:lstStyle>
          <a:p>
            <a:pPr>
              <a:defRPr/>
            </a:pPr>
            <a:fld id="{7534691D-1CAC-425F-9E31-FAEDE91A9707}" type="datetimeFigureOut">
              <a:rPr lang="en-US"/>
              <a:pPr>
                <a:defRPr/>
              </a:pPr>
              <a:t>4/29/2020</a:t>
            </a:fld>
            <a:endParaRPr lang="en-US"/>
          </a:p>
        </p:txBody>
      </p:sp>
      <p:sp>
        <p:nvSpPr>
          <p:cNvPr id="9" name="Footer Placeholder 7"/>
          <p:cNvSpPr>
            <a:spLocks noGrp="1"/>
          </p:cNvSpPr>
          <p:nvPr>
            <p:ph type="ftr" sz="quarter" idx="16"/>
          </p:nvPr>
        </p:nvSpPr>
        <p:spPr/>
        <p:txBody>
          <a:bodyPr/>
          <a:lstStyle>
            <a:lvl1pPr>
              <a:defRPr/>
            </a:lvl1pPr>
          </a:lstStyle>
          <a:p>
            <a:pPr>
              <a:defRPr/>
            </a:pPr>
            <a:endParaRPr lang="en-US"/>
          </a:p>
        </p:txBody>
      </p:sp>
      <p:sp>
        <p:nvSpPr>
          <p:cNvPr id="10" name="Slide Number Placeholder 8"/>
          <p:cNvSpPr>
            <a:spLocks noGrp="1"/>
          </p:cNvSpPr>
          <p:nvPr>
            <p:ph type="sldNum" sz="quarter" idx="17"/>
          </p:nvPr>
        </p:nvSpPr>
        <p:spPr/>
        <p:txBody>
          <a:bodyPr/>
          <a:lstStyle>
            <a:lvl1pPr>
              <a:defRPr/>
            </a:lvl1pPr>
          </a:lstStyle>
          <a:p>
            <a:pPr>
              <a:defRPr/>
            </a:pPr>
            <a:fld id="{0A337BAC-4C47-47DD-988C-9C5EBD8A035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descr="Droplets-SD-Content-R1d.pn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4" name="Date Placeholder 2"/>
          <p:cNvSpPr>
            <a:spLocks noGrp="1"/>
          </p:cNvSpPr>
          <p:nvPr>
            <p:ph type="dt" sz="half" idx="10"/>
          </p:nvPr>
        </p:nvSpPr>
        <p:spPr/>
        <p:txBody>
          <a:bodyPr/>
          <a:lstStyle>
            <a:lvl1pPr>
              <a:defRPr/>
            </a:lvl1pPr>
          </a:lstStyle>
          <a:p>
            <a:pPr>
              <a:defRPr/>
            </a:pPr>
            <a:fld id="{84C088C7-DF0B-4091-A68A-98406EE8D5C9}" type="datetimeFigureOut">
              <a:rPr lang="en-US"/>
              <a:pPr>
                <a:defRPr/>
              </a:pPr>
              <a:t>4/29/2020</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0A08B40A-C37B-4C89-AD11-C8ABFF3F71F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7" descr="Droplets-SD-Content-R1d.pn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Date Placeholder 1"/>
          <p:cNvSpPr>
            <a:spLocks noGrp="1"/>
          </p:cNvSpPr>
          <p:nvPr>
            <p:ph type="dt" sz="half" idx="10"/>
          </p:nvPr>
        </p:nvSpPr>
        <p:spPr/>
        <p:txBody>
          <a:bodyPr/>
          <a:lstStyle>
            <a:lvl1pPr>
              <a:defRPr/>
            </a:lvl1pPr>
          </a:lstStyle>
          <a:p>
            <a:pPr>
              <a:defRPr/>
            </a:pPr>
            <a:fld id="{ADD47CDE-B0A7-43D4-B8F3-CD19214FF89B}" type="datetimeFigureOut">
              <a:rPr lang="en-US"/>
              <a:pPr>
                <a:defRPr/>
              </a:pPr>
              <a:t>4/29/2020</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3"/>
          <p:cNvSpPr>
            <a:spLocks noGrp="1"/>
          </p:cNvSpPr>
          <p:nvPr>
            <p:ph type="sldNum" sz="quarter" idx="12"/>
          </p:nvPr>
        </p:nvSpPr>
        <p:spPr/>
        <p:txBody>
          <a:bodyPr/>
          <a:lstStyle>
            <a:lvl1pPr>
              <a:defRPr/>
            </a:lvl1pPr>
          </a:lstStyle>
          <a:p>
            <a:pPr>
              <a:defRPr/>
            </a:pPr>
            <a:fld id="{260F17EB-CD85-41CC-9E9D-8533846142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7" descr="Droplets-SD-Content-R1d.pn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Date Placeholder 4"/>
          <p:cNvSpPr>
            <a:spLocks noGrp="1"/>
          </p:cNvSpPr>
          <p:nvPr>
            <p:ph type="dt" sz="half" idx="14"/>
          </p:nvPr>
        </p:nvSpPr>
        <p:spPr/>
        <p:txBody>
          <a:bodyPr/>
          <a:lstStyle>
            <a:lvl1pPr>
              <a:defRPr/>
            </a:lvl1pPr>
          </a:lstStyle>
          <a:p>
            <a:pPr>
              <a:defRPr/>
            </a:pPr>
            <a:fld id="{6AAAEEFB-F17E-4BB1-AF20-030E7DE16A06}" type="datetimeFigureOut">
              <a:rPr lang="en-US"/>
              <a:pPr>
                <a:defRPr/>
              </a:pPr>
              <a:t>4/29/2020</a:t>
            </a:fld>
            <a:endParaRPr lang="en-US"/>
          </a:p>
        </p:txBody>
      </p:sp>
      <p:sp>
        <p:nvSpPr>
          <p:cNvPr id="7" name="Footer Placeholder 5"/>
          <p:cNvSpPr>
            <a:spLocks noGrp="1"/>
          </p:cNvSpPr>
          <p:nvPr>
            <p:ph type="ftr" sz="quarter" idx="15"/>
          </p:nvPr>
        </p:nvSpPr>
        <p:spPr/>
        <p:txBody>
          <a:bodyPr/>
          <a:lstStyle>
            <a:lvl1pPr>
              <a:defRPr/>
            </a:lvl1pPr>
          </a:lstStyle>
          <a:p>
            <a:pPr>
              <a:defRPr/>
            </a:pPr>
            <a:endParaRPr lang="en-US"/>
          </a:p>
        </p:txBody>
      </p:sp>
      <p:sp>
        <p:nvSpPr>
          <p:cNvPr id="8" name="Slide Number Placeholder 6"/>
          <p:cNvSpPr>
            <a:spLocks noGrp="1"/>
          </p:cNvSpPr>
          <p:nvPr>
            <p:ph type="sldNum" sz="quarter" idx="16"/>
          </p:nvPr>
        </p:nvSpPr>
        <p:spPr/>
        <p:txBody>
          <a:bodyPr/>
          <a:lstStyle>
            <a:lvl1pPr>
              <a:defRPr/>
            </a:lvl1pPr>
          </a:lstStyle>
          <a:p>
            <a:pPr>
              <a:defRPr/>
            </a:pPr>
            <a:fld id="{B77446B3-5B6B-4F09-A722-8F1A8BFDA05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7" descr="Droplets-SD-Content-R1d.pn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78E0CD56-66C3-440E-8CEA-E2A8B0B9CE6E}" type="datetimeFigureOut">
              <a:rPr lang="en-US"/>
              <a:pPr>
                <a:defRPr/>
              </a:pPr>
              <a:t>4/29/2020</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CF85F119-2D7D-4FEC-AA22-444A021C3D4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FFFFFF"/>
            </a:gs>
            <a:gs pos="100000">
              <a:srgbClr val="B8B8B8"/>
            </a:gs>
          </a:gsLst>
          <a:lin ang="5400000"/>
        </a:gradFill>
        <a:effectLst/>
      </p:bgPr>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cstate="print"/>
          <a:srcRect/>
          <a:stretch>
            <a:fillRect/>
          </a:stretch>
        </p:blipFill>
        <p:spPr bwMode="auto">
          <a:xfrm>
            <a:off x="0" y="0"/>
            <a:ext cx="9144000" cy="6858000"/>
          </a:xfrm>
          <a:prstGeom prst="rect">
            <a:avLst/>
          </a:prstGeom>
          <a:noFill/>
          <a:ln w="9525">
            <a:noFill/>
            <a:miter lim="800000"/>
            <a:headEnd/>
            <a:tailEnd/>
          </a:ln>
        </p:spPr>
      </p:pic>
      <p:sp>
        <p:nvSpPr>
          <p:cNvPr id="2" name="Title Placeholder 1"/>
          <p:cNvSpPr>
            <a:spLocks noGrp="1"/>
          </p:cNvSpPr>
          <p:nvPr>
            <p:ph type="title"/>
          </p:nvPr>
        </p:nvSpPr>
        <p:spPr>
          <a:xfrm>
            <a:off x="685800" y="619125"/>
            <a:ext cx="7772400" cy="1595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366963"/>
            <a:ext cx="7772400" cy="34242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450" y="5883275"/>
            <a:ext cx="2057400" cy="365125"/>
          </a:xfrm>
          <a:prstGeom prst="rect">
            <a:avLst/>
          </a:prstGeom>
        </p:spPr>
        <p:txBody>
          <a:bodyPr vert="horz" lIns="91440" tIns="45720" rIns="91440" bIns="45720" rtlCol="0" anchor="ctr"/>
          <a:lstStyle>
            <a:lvl1pPr algn="r" eaLnBrk="1" hangingPunct="1">
              <a:defRPr sz="1000">
                <a:solidFill>
                  <a:schemeClr val="tx1"/>
                </a:solidFill>
                <a:latin typeface="Arial" pitchFamily="34" charset="0"/>
                <a:cs typeface="Arial" pitchFamily="34" charset="0"/>
              </a:defRPr>
            </a:lvl1pPr>
          </a:lstStyle>
          <a:p>
            <a:pPr>
              <a:defRPr/>
            </a:pPr>
            <a:fld id="{F80AAADF-EE91-42D1-AA45-AFF0BBEA8503}" type="datetimeFigureOut">
              <a:rPr lang="en-US"/>
              <a:pPr>
                <a:defRPr/>
              </a:pPr>
              <a:t>4/29/2020</a:t>
            </a:fld>
            <a:endParaRPr lang="en-US"/>
          </a:p>
        </p:txBody>
      </p:sp>
      <p:sp>
        <p:nvSpPr>
          <p:cNvPr id="5" name="Footer Placeholder 4"/>
          <p:cNvSpPr>
            <a:spLocks noGrp="1"/>
          </p:cNvSpPr>
          <p:nvPr>
            <p:ph type="ftr" sz="quarter" idx="3"/>
          </p:nvPr>
        </p:nvSpPr>
        <p:spPr>
          <a:xfrm>
            <a:off x="685800" y="5883275"/>
            <a:ext cx="5003800" cy="365125"/>
          </a:xfrm>
          <a:prstGeom prst="rect">
            <a:avLst/>
          </a:prstGeom>
        </p:spPr>
        <p:txBody>
          <a:bodyPr vert="horz" lIns="91440" tIns="45720" rIns="91440" bIns="45720" rtlCol="0" anchor="ctr"/>
          <a:lstStyle>
            <a:lvl1pPr algn="l" eaLnBrk="1" hangingPunct="1">
              <a:defRPr sz="1000">
                <a:solidFill>
                  <a:schemeClr val="tx1"/>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7885113" y="5883275"/>
            <a:ext cx="573087"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latin typeface="Arial" pitchFamily="34" charset="0"/>
                <a:cs typeface="Arial" pitchFamily="34" charset="0"/>
              </a:defRPr>
            </a:lvl1pPr>
          </a:lstStyle>
          <a:p>
            <a:pPr>
              <a:defRPr/>
            </a:pPr>
            <a:fld id="{BD1FEBA0-162D-4497-AEBA-DC853789AF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 id="2147483820" r:id="rId12"/>
    <p:sldLayoutId id="2147483821" r:id="rId13"/>
    <p:sldLayoutId id="2147483822" r:id="rId14"/>
    <p:sldLayoutId id="2147483823" r:id="rId15"/>
    <p:sldLayoutId id="2147483824" r:id="rId16"/>
    <p:sldLayoutId id="2147483825" r:id="rId17"/>
  </p:sldLayoutIdLst>
  <p:txStyles>
    <p:titleStyle>
      <a:lvl1pPr algn="ctr" rtl="0" eaLnBrk="0" fontAlgn="base" hangingPunct="0">
        <a:lnSpc>
          <a:spcPct val="90000"/>
        </a:lnSpc>
        <a:spcBef>
          <a:spcPct val="0"/>
        </a:spcBef>
        <a:spcAft>
          <a:spcPct val="0"/>
        </a:spcAft>
        <a:defRPr sz="3600" kern="1200" cap="all">
          <a:solidFill>
            <a:schemeClr val="tx1"/>
          </a:solidFill>
          <a:latin typeface="+mj-lt"/>
          <a:ea typeface="+mj-ea"/>
          <a:cs typeface="+mj-cs"/>
        </a:defRPr>
      </a:lvl1pPr>
      <a:lvl2pPr algn="ctr" rtl="0" eaLnBrk="0" fontAlgn="base" hangingPunct="0">
        <a:lnSpc>
          <a:spcPct val="90000"/>
        </a:lnSpc>
        <a:spcBef>
          <a:spcPct val="0"/>
        </a:spcBef>
        <a:spcAft>
          <a:spcPct val="0"/>
        </a:spcAft>
        <a:defRPr sz="3600">
          <a:solidFill>
            <a:schemeClr val="tx1"/>
          </a:solidFill>
          <a:latin typeface="Tw Cen MT" pitchFamily="34" charset="0"/>
        </a:defRPr>
      </a:lvl2pPr>
      <a:lvl3pPr algn="ctr" rtl="0" eaLnBrk="0" fontAlgn="base" hangingPunct="0">
        <a:lnSpc>
          <a:spcPct val="90000"/>
        </a:lnSpc>
        <a:spcBef>
          <a:spcPct val="0"/>
        </a:spcBef>
        <a:spcAft>
          <a:spcPct val="0"/>
        </a:spcAft>
        <a:defRPr sz="3600">
          <a:solidFill>
            <a:schemeClr val="tx1"/>
          </a:solidFill>
          <a:latin typeface="Tw Cen MT" pitchFamily="34" charset="0"/>
        </a:defRPr>
      </a:lvl3pPr>
      <a:lvl4pPr algn="ctr" rtl="0" eaLnBrk="0" fontAlgn="base" hangingPunct="0">
        <a:lnSpc>
          <a:spcPct val="90000"/>
        </a:lnSpc>
        <a:spcBef>
          <a:spcPct val="0"/>
        </a:spcBef>
        <a:spcAft>
          <a:spcPct val="0"/>
        </a:spcAft>
        <a:defRPr sz="3600">
          <a:solidFill>
            <a:schemeClr val="tx1"/>
          </a:solidFill>
          <a:latin typeface="Tw Cen MT" pitchFamily="34" charset="0"/>
        </a:defRPr>
      </a:lvl4pPr>
      <a:lvl5pPr algn="ctr" rtl="0" eaLnBrk="0" fontAlgn="base" hangingPunct="0">
        <a:lnSpc>
          <a:spcPct val="90000"/>
        </a:lnSpc>
        <a:spcBef>
          <a:spcPct val="0"/>
        </a:spcBef>
        <a:spcAft>
          <a:spcPct val="0"/>
        </a:spcAft>
        <a:defRPr sz="3600">
          <a:solidFill>
            <a:schemeClr val="tx1"/>
          </a:solidFill>
          <a:latin typeface="Tw Cen MT" pitchFamily="34" charset="0"/>
        </a:defRPr>
      </a:lvl5pPr>
      <a:lvl6pPr marL="457200" algn="ctr" rtl="0" fontAlgn="base">
        <a:lnSpc>
          <a:spcPct val="90000"/>
        </a:lnSpc>
        <a:spcBef>
          <a:spcPct val="0"/>
        </a:spcBef>
        <a:spcAft>
          <a:spcPct val="0"/>
        </a:spcAft>
        <a:defRPr sz="3600">
          <a:solidFill>
            <a:schemeClr val="tx1"/>
          </a:solidFill>
          <a:latin typeface="Tw Cen MT" pitchFamily="34" charset="0"/>
        </a:defRPr>
      </a:lvl6pPr>
      <a:lvl7pPr marL="914400" algn="ctr" rtl="0" fontAlgn="base">
        <a:lnSpc>
          <a:spcPct val="90000"/>
        </a:lnSpc>
        <a:spcBef>
          <a:spcPct val="0"/>
        </a:spcBef>
        <a:spcAft>
          <a:spcPct val="0"/>
        </a:spcAft>
        <a:defRPr sz="3600">
          <a:solidFill>
            <a:schemeClr val="tx1"/>
          </a:solidFill>
          <a:latin typeface="Tw Cen MT" pitchFamily="34" charset="0"/>
        </a:defRPr>
      </a:lvl7pPr>
      <a:lvl8pPr marL="1371600" algn="ctr" rtl="0" fontAlgn="base">
        <a:lnSpc>
          <a:spcPct val="90000"/>
        </a:lnSpc>
        <a:spcBef>
          <a:spcPct val="0"/>
        </a:spcBef>
        <a:spcAft>
          <a:spcPct val="0"/>
        </a:spcAft>
        <a:defRPr sz="3600">
          <a:solidFill>
            <a:schemeClr val="tx1"/>
          </a:solidFill>
          <a:latin typeface="Tw Cen MT" pitchFamily="34" charset="0"/>
        </a:defRPr>
      </a:lvl8pPr>
      <a:lvl9pPr marL="1828800" algn="ctr" rtl="0" fontAlgn="base">
        <a:lnSpc>
          <a:spcPct val="90000"/>
        </a:lnSpc>
        <a:spcBef>
          <a:spcPct val="0"/>
        </a:spcBef>
        <a:spcAft>
          <a:spcPct val="0"/>
        </a:spcAft>
        <a:defRPr sz="3600">
          <a:solidFill>
            <a:schemeClr val="tx1"/>
          </a:solidFill>
          <a:latin typeface="Tw Cen MT" pitchFamily="34" charset="0"/>
        </a:defRPr>
      </a:lvl9pPr>
    </p:titleStyle>
    <p:bodyStyle>
      <a:lvl1pPr marL="228600" indent="-228600" algn="l" rtl="0" eaLnBrk="0" fontAlgn="base" hangingPunct="0">
        <a:lnSpc>
          <a:spcPct val="120000"/>
        </a:lnSpc>
        <a:spcBef>
          <a:spcPts val="1000"/>
        </a:spcBef>
        <a:spcAft>
          <a:spcPct val="0"/>
        </a:spcAft>
        <a:buClr>
          <a:schemeClr val="tx1"/>
        </a:buClr>
        <a:buFont typeface="Arial" charset="0"/>
        <a:buChar char="•"/>
        <a:defRPr sz="2000" kern="1200" cap="all">
          <a:solidFill>
            <a:schemeClr val="tx1"/>
          </a:solidFill>
          <a:latin typeface="+mn-lt"/>
          <a:ea typeface="+mn-ea"/>
          <a:cs typeface="+mn-cs"/>
        </a:defRPr>
      </a:lvl1pPr>
      <a:lvl2pPr marL="685800" indent="-228600" algn="l" rtl="0" eaLnBrk="0" fontAlgn="base" hangingPunct="0">
        <a:lnSpc>
          <a:spcPct val="120000"/>
        </a:lnSpc>
        <a:spcBef>
          <a:spcPts val="500"/>
        </a:spcBef>
        <a:spcAft>
          <a:spcPct val="0"/>
        </a:spcAft>
        <a:buClr>
          <a:schemeClr val="tx1"/>
        </a:buClr>
        <a:buFont typeface="Arial" charset="0"/>
        <a:buChar char="•"/>
        <a:defRPr sz="2800" kern="1200" cap="all">
          <a:solidFill>
            <a:schemeClr val="tx1"/>
          </a:solidFill>
          <a:latin typeface="+mn-lt"/>
          <a:ea typeface="+mn-ea"/>
          <a:cs typeface="+mn-cs"/>
        </a:defRPr>
      </a:lvl2pPr>
      <a:lvl3pPr marL="1143000" indent="-228600" algn="l" rtl="0" eaLnBrk="0" fontAlgn="base" hangingPunct="0">
        <a:lnSpc>
          <a:spcPct val="120000"/>
        </a:lnSpc>
        <a:spcBef>
          <a:spcPts val="500"/>
        </a:spcBef>
        <a:spcAft>
          <a:spcPct val="0"/>
        </a:spcAft>
        <a:buClr>
          <a:schemeClr val="tx1"/>
        </a:buClr>
        <a:buFont typeface="Arial" charset="0"/>
        <a:buChar char="•"/>
        <a:defRPr sz="1600" kern="1200" cap="all">
          <a:solidFill>
            <a:schemeClr val="tx1"/>
          </a:solidFill>
          <a:latin typeface="+mn-lt"/>
          <a:ea typeface="+mn-ea"/>
          <a:cs typeface="+mn-cs"/>
        </a:defRPr>
      </a:lvl3pPr>
      <a:lvl4pPr marL="1600200" indent="-228600" algn="l" rtl="0" eaLnBrk="0" fontAlgn="base" hangingPunct="0">
        <a:lnSpc>
          <a:spcPct val="120000"/>
        </a:lnSpc>
        <a:spcBef>
          <a:spcPts val="500"/>
        </a:spcBef>
        <a:spcAft>
          <a:spcPct val="0"/>
        </a:spcAft>
        <a:buClr>
          <a:schemeClr val="tx1"/>
        </a:buClr>
        <a:buFont typeface="Arial" charset="0"/>
        <a:buChar char="•"/>
        <a:defRPr sz="1400" kern="1200" cap="all">
          <a:solidFill>
            <a:schemeClr val="tx1"/>
          </a:solidFill>
          <a:latin typeface="+mn-lt"/>
          <a:ea typeface="+mn-ea"/>
          <a:cs typeface="+mn-cs"/>
        </a:defRPr>
      </a:lvl4pPr>
      <a:lvl5pPr marL="2057400" indent="-228600" algn="l" rtl="0" eaLnBrk="0" fontAlgn="base" hangingPunct="0">
        <a:lnSpc>
          <a:spcPct val="120000"/>
        </a:lnSpc>
        <a:spcBef>
          <a:spcPts val="500"/>
        </a:spcBef>
        <a:spcAft>
          <a:spcPct val="0"/>
        </a:spcAft>
        <a:buClr>
          <a:schemeClr val="tx1"/>
        </a:buClr>
        <a:buFont typeface="Arial" charset="0"/>
        <a:buChar char="•"/>
        <a:defRPr sz="1400" kern="1200" cap="all">
          <a:solidFill>
            <a:schemeClr val="tx1"/>
          </a:solidFill>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itle 1"/>
          <p:cNvSpPr>
            <a:spLocks noGrp="1"/>
          </p:cNvSpPr>
          <p:nvPr>
            <p:ph type="ctrTitle"/>
          </p:nvPr>
        </p:nvSpPr>
        <p:spPr>
          <a:xfrm>
            <a:off x="304800" y="2895600"/>
            <a:ext cx="8534400" cy="1752600"/>
          </a:xfrm>
        </p:spPr>
        <p:txBody>
          <a:bodyPr>
            <a:noAutofit/>
          </a:bodyPr>
          <a:lstStyle/>
          <a:p>
            <a:pPr eaLnBrk="1" fontAlgn="auto" hangingPunct="1">
              <a:spcAft>
                <a:spcPts val="0"/>
              </a:spcAft>
              <a:defRPr/>
            </a:pPr>
            <a:r>
              <a:rPr lang="en-US" b="1" u="sng" dirty="0" smtClean="0">
                <a:solidFill>
                  <a:schemeClr val="bg2">
                    <a:lumMod val="50000"/>
                  </a:schemeClr>
                </a:solidFill>
                <a:latin typeface="Angsana New" pitchFamily="18" charset="-34"/>
                <a:cs typeface="Angsana New" pitchFamily="18" charset="-34"/>
              </a:rPr>
              <a:t>Lecture # </a:t>
            </a:r>
            <a:r>
              <a:rPr lang="en-US" b="1" u="sng" dirty="0" smtClean="0">
                <a:solidFill>
                  <a:schemeClr val="bg2">
                    <a:lumMod val="50000"/>
                  </a:schemeClr>
                </a:solidFill>
                <a:latin typeface="Angsana New" pitchFamily="18" charset="-34"/>
                <a:cs typeface="Angsana New" pitchFamily="18" charset="-34"/>
              </a:rPr>
              <a:t>03</a:t>
            </a:r>
            <a:r>
              <a:rPr lang="en-US" b="1" u="sng" dirty="0" smtClean="0">
                <a:solidFill>
                  <a:schemeClr val="bg2">
                    <a:lumMod val="50000"/>
                  </a:schemeClr>
                </a:solidFill>
                <a:latin typeface="Angsana New" pitchFamily="18" charset="-34"/>
                <a:cs typeface="Angsana New" pitchFamily="18" charset="-34"/>
              </a:rPr>
              <a:t/>
            </a:r>
            <a:br>
              <a:rPr lang="en-US" b="1" u="sng" dirty="0" smtClean="0">
                <a:solidFill>
                  <a:schemeClr val="bg2">
                    <a:lumMod val="50000"/>
                  </a:schemeClr>
                </a:solidFill>
                <a:latin typeface="Angsana New" pitchFamily="18" charset="-34"/>
                <a:cs typeface="Angsana New" pitchFamily="18" charset="-34"/>
              </a:rPr>
            </a:br>
            <a:r>
              <a:rPr lang="en-US" b="1" u="sng" dirty="0" smtClean="0">
                <a:solidFill>
                  <a:schemeClr val="bg2">
                    <a:lumMod val="50000"/>
                  </a:schemeClr>
                </a:solidFill>
                <a:latin typeface="Angsana New" pitchFamily="18" charset="-34"/>
                <a:cs typeface="Angsana New" pitchFamily="18" charset="-34"/>
              </a:rPr>
              <a:t>Considerations &amp; Requirements </a:t>
            </a:r>
            <a:br>
              <a:rPr lang="en-US" b="1" u="sng" dirty="0" smtClean="0">
                <a:solidFill>
                  <a:schemeClr val="bg2">
                    <a:lumMod val="50000"/>
                  </a:schemeClr>
                </a:solidFill>
                <a:latin typeface="Angsana New" pitchFamily="18" charset="-34"/>
                <a:cs typeface="Angsana New" pitchFamily="18" charset="-34"/>
              </a:rPr>
            </a:br>
            <a:r>
              <a:rPr lang="en-US" b="1" u="sng" dirty="0" smtClean="0">
                <a:solidFill>
                  <a:schemeClr val="bg2">
                    <a:lumMod val="50000"/>
                  </a:schemeClr>
                </a:solidFill>
                <a:latin typeface="Angsana New" pitchFamily="18" charset="-34"/>
                <a:cs typeface="Angsana New" pitchFamily="18" charset="-34"/>
              </a:rPr>
              <a:t>for a Housing Scheme</a:t>
            </a:r>
            <a:br>
              <a:rPr lang="en-US" b="1" u="sng" dirty="0" smtClean="0">
                <a:solidFill>
                  <a:schemeClr val="bg2">
                    <a:lumMod val="50000"/>
                  </a:schemeClr>
                </a:solidFill>
                <a:latin typeface="Angsana New" pitchFamily="18" charset="-34"/>
                <a:cs typeface="Angsana New" pitchFamily="18" charset="-34"/>
              </a:rPr>
            </a:br>
            <a:endParaRPr lang="en-US" b="1" u="sng" dirty="0" smtClean="0">
              <a:solidFill>
                <a:schemeClr val="bg2">
                  <a:lumMod val="50000"/>
                </a:schemeClr>
              </a:solidFill>
              <a:latin typeface="Angsana New" pitchFamily="18" charset="-34"/>
              <a:cs typeface="Angsana New" pitchFamily="18" charset="-34"/>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43000" y="457200"/>
            <a:ext cx="7315200" cy="990600"/>
          </a:xfrm>
        </p:spPr>
        <p:txBody>
          <a:bodyPr>
            <a:noAutofit/>
          </a:bodyPr>
          <a:lstStyle/>
          <a:p>
            <a:pPr eaLnBrk="1" fontAlgn="auto" hangingPunct="1">
              <a:spcAft>
                <a:spcPts val="0"/>
              </a:spcAft>
              <a:defRPr/>
            </a:pPr>
            <a:r>
              <a:rPr lang="en-US" sz="4000" b="1" cap="none" dirty="0" smtClean="0">
                <a:latin typeface="Times New Roman" pitchFamily="18" charset="0"/>
                <a:cs typeface="Times New Roman" pitchFamily="18" charset="0"/>
              </a:rPr>
              <a:t>Durable</a:t>
            </a:r>
          </a:p>
        </p:txBody>
      </p:sp>
      <p:sp>
        <p:nvSpPr>
          <p:cNvPr id="4099" name="Content Placeholder 2"/>
          <p:cNvSpPr>
            <a:spLocks noGrp="1"/>
          </p:cNvSpPr>
          <p:nvPr>
            <p:ph sz="quarter" idx="13"/>
          </p:nvPr>
        </p:nvSpPr>
        <p:spPr>
          <a:xfrm>
            <a:off x="457200" y="1447800"/>
            <a:ext cx="8229600" cy="5181600"/>
          </a:xfrm>
        </p:spPr>
        <p:txBody>
          <a:bodyPr>
            <a:noAutofit/>
          </a:bodyPr>
          <a:lstStyle/>
          <a:p>
            <a:pPr algn="just">
              <a:lnSpc>
                <a:spcPct val="100000"/>
              </a:lnSpc>
              <a:buFont typeface="Wingdings" pitchFamily="2" charset="2"/>
              <a:buChar char="q"/>
            </a:pPr>
            <a:r>
              <a:rPr lang="en-US" sz="2400" cap="none" dirty="0" smtClean="0">
                <a:latin typeface="Times New Roman" pitchFamily="18" charset="0"/>
                <a:cs typeface="Times New Roman" pitchFamily="18" charset="0"/>
              </a:rPr>
              <a:t> The best available construction techniques should be used and key elements of construction should have a service life in the order of sixty years without the need for abnormal repair or replacement works. </a:t>
            </a:r>
          </a:p>
          <a:p>
            <a:pPr algn="just">
              <a:lnSpc>
                <a:spcPct val="100000"/>
              </a:lnSpc>
              <a:buFont typeface="Wingdings" pitchFamily="2" charset="2"/>
              <a:buChar char="q"/>
            </a:pPr>
            <a:r>
              <a:rPr lang="en-US" sz="2400" cap="none" dirty="0" smtClean="0">
                <a:latin typeface="Times New Roman" pitchFamily="18" charset="0"/>
                <a:cs typeface="Times New Roman" pitchFamily="18" charset="0"/>
              </a:rPr>
              <a:t> The general layout and design of the scheme should aim to minimize potential hazards, e.g., in the treatment of changes of level and of open watercourses that may be retained or created.</a:t>
            </a:r>
          </a:p>
          <a:p>
            <a:pPr algn="just">
              <a:lnSpc>
                <a:spcPct val="100000"/>
              </a:lnSpc>
              <a:buFont typeface="Wingdings" pitchFamily="2" charset="2"/>
              <a:buChar char="q"/>
            </a:pPr>
            <a:r>
              <a:rPr lang="en-US" sz="2400" cap="none" dirty="0" smtClean="0">
                <a:latin typeface="Times New Roman" pitchFamily="18" charset="0"/>
                <a:cs typeface="Times New Roman" pitchFamily="18" charset="0"/>
              </a:rPr>
              <a:t> Adequate lighting should be provided for roads and pedestrian routes, including routes from public areas to dwelling entrances and from dwellings to external stores.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43000" y="457200"/>
            <a:ext cx="7315200" cy="990600"/>
          </a:xfrm>
        </p:spPr>
        <p:txBody>
          <a:bodyPr>
            <a:noAutofit/>
          </a:bodyPr>
          <a:lstStyle/>
          <a:p>
            <a:pPr eaLnBrk="1" fontAlgn="auto" hangingPunct="1">
              <a:spcAft>
                <a:spcPts val="0"/>
              </a:spcAft>
              <a:defRPr/>
            </a:pPr>
            <a:r>
              <a:rPr lang="en-US" sz="4000" b="1" cap="none" dirty="0" smtClean="0">
                <a:latin typeface="Times New Roman" pitchFamily="18" charset="0"/>
                <a:cs typeface="Times New Roman" pitchFamily="18" charset="0"/>
              </a:rPr>
              <a:t>Resource efficient</a:t>
            </a:r>
          </a:p>
        </p:txBody>
      </p:sp>
      <p:sp>
        <p:nvSpPr>
          <p:cNvPr id="4099" name="Content Placeholder 2"/>
          <p:cNvSpPr>
            <a:spLocks noGrp="1"/>
          </p:cNvSpPr>
          <p:nvPr>
            <p:ph sz="quarter" idx="13"/>
          </p:nvPr>
        </p:nvSpPr>
        <p:spPr>
          <a:xfrm>
            <a:off x="457200" y="1447800"/>
            <a:ext cx="8229600" cy="5181600"/>
          </a:xfrm>
        </p:spPr>
        <p:txBody>
          <a:bodyPr>
            <a:noAutofit/>
          </a:bodyPr>
          <a:lstStyle/>
          <a:p>
            <a:pPr algn="just">
              <a:lnSpc>
                <a:spcPct val="100000"/>
              </a:lnSpc>
              <a:buFont typeface="Wingdings" pitchFamily="2" charset="2"/>
              <a:buChar char="q"/>
            </a:pPr>
            <a:r>
              <a:rPr lang="en-US" sz="2400" cap="none" dirty="0" smtClean="0">
                <a:latin typeface="Times New Roman" pitchFamily="18" charset="0"/>
                <a:cs typeface="Times New Roman" pitchFamily="18" charset="0"/>
              </a:rPr>
              <a:t> Efficient use should be made of land, infrastructure and energy. The location should be convenient to transport, services and amenities. Design and orientation of dwellings should take account of site topography so as to control negative wind effects and optimize the benefits of sunlight, daylight and solar gain; optimum use should be made of renewable sources of energy, the use of scarce natural resources in the construction, maintenance and management of the dwellings should be minimized. </a:t>
            </a:r>
          </a:p>
          <a:p>
            <a:pPr algn="just">
              <a:lnSpc>
                <a:spcPct val="100000"/>
              </a:lnSpc>
              <a:buFont typeface="Wingdings" pitchFamily="2" charset="2"/>
              <a:buChar char="q"/>
            </a:pPr>
            <a:r>
              <a:rPr lang="en-US" sz="2400" cap="none" dirty="0" smtClean="0">
                <a:latin typeface="Times New Roman" pitchFamily="18" charset="0"/>
                <a:cs typeface="Times New Roman" pitchFamily="18" charset="0"/>
              </a:rPr>
              <a:t> The pattern, structure or arrangement of development blocks, streets, buildings, open space and landscape</a:t>
            </a:r>
            <a:br>
              <a:rPr lang="en-US" sz="2400" cap="none" dirty="0" smtClean="0">
                <a:latin typeface="Times New Roman" pitchFamily="18" charset="0"/>
                <a:cs typeface="Times New Roman" pitchFamily="18" charset="0"/>
              </a:rPr>
            </a:br>
            <a:r>
              <a:rPr lang="en-US" sz="2400" cap="none" dirty="0" smtClean="0">
                <a:latin typeface="Times New Roman" pitchFamily="18" charset="0"/>
                <a:cs typeface="Times New Roman" pitchFamily="18" charset="0"/>
              </a:rPr>
              <a:t>should be considered while designing a scheme.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43000" y="457200"/>
            <a:ext cx="7315200" cy="990600"/>
          </a:xfrm>
        </p:spPr>
        <p:txBody>
          <a:bodyPr>
            <a:noAutofit/>
          </a:bodyPr>
          <a:lstStyle/>
          <a:p>
            <a:pPr eaLnBrk="1" fontAlgn="auto" hangingPunct="1">
              <a:spcAft>
                <a:spcPts val="0"/>
              </a:spcAft>
              <a:defRPr/>
            </a:pPr>
            <a:r>
              <a:rPr lang="en-US" sz="4000" b="1" cap="none" dirty="0" smtClean="0">
                <a:latin typeface="Times New Roman" pitchFamily="18" charset="0"/>
                <a:cs typeface="Times New Roman" pitchFamily="18" charset="0"/>
              </a:rPr>
              <a:t>Resource efficient</a:t>
            </a:r>
          </a:p>
        </p:txBody>
      </p:sp>
      <p:sp>
        <p:nvSpPr>
          <p:cNvPr id="4099" name="Content Placeholder 2"/>
          <p:cNvSpPr>
            <a:spLocks noGrp="1"/>
          </p:cNvSpPr>
          <p:nvPr>
            <p:ph sz="quarter" idx="13"/>
          </p:nvPr>
        </p:nvSpPr>
        <p:spPr>
          <a:xfrm>
            <a:off x="457200" y="1447800"/>
            <a:ext cx="8229600" cy="5181600"/>
          </a:xfrm>
        </p:spPr>
        <p:txBody>
          <a:bodyPr>
            <a:noAutofit/>
          </a:bodyPr>
          <a:lstStyle/>
          <a:p>
            <a:pPr algn="just">
              <a:lnSpc>
                <a:spcPct val="100000"/>
              </a:lnSpc>
              <a:buFont typeface="Wingdings" pitchFamily="2" charset="2"/>
              <a:buChar char="q"/>
            </a:pPr>
            <a:r>
              <a:rPr lang="en-US" sz="2400" cap="none" dirty="0" smtClean="0">
                <a:latin typeface="Times New Roman" pitchFamily="18" charset="0"/>
                <a:cs typeface="Times New Roman" pitchFamily="18" charset="0"/>
              </a:rPr>
              <a:t> The spatial interrelationship between all these elements (development blocks, streets, buildings, open space and landscape) should be considered while designing a scheme.</a:t>
            </a:r>
          </a:p>
          <a:p>
            <a:pPr algn="just">
              <a:lnSpc>
                <a:spcPct val="100000"/>
              </a:lnSpc>
              <a:buFont typeface="Wingdings" pitchFamily="2" charset="2"/>
              <a:buChar char="q"/>
            </a:pPr>
            <a:r>
              <a:rPr lang="en-US" sz="2400" cap="none" dirty="0" smtClean="0">
                <a:latin typeface="Times New Roman" pitchFamily="18" charset="0"/>
                <a:cs typeface="Times New Roman" pitchFamily="18" charset="0"/>
              </a:rPr>
              <a:t> Such elements include:</a:t>
            </a:r>
          </a:p>
          <a:p>
            <a:pPr lvl="3" algn="just">
              <a:lnSpc>
                <a:spcPct val="100000"/>
              </a:lnSpc>
              <a:buFont typeface="Wingdings" pitchFamily="2" charset="2"/>
              <a:buChar char="ü"/>
            </a:pPr>
            <a:r>
              <a:rPr lang="en-US" sz="2400" cap="none" dirty="0" smtClean="0">
                <a:latin typeface="Times New Roman" pitchFamily="18" charset="0"/>
                <a:cs typeface="Times New Roman" pitchFamily="18" charset="0"/>
              </a:rPr>
              <a:t>Landmarks</a:t>
            </a:r>
          </a:p>
          <a:p>
            <a:pPr lvl="3" algn="just">
              <a:lnSpc>
                <a:spcPct val="100000"/>
              </a:lnSpc>
              <a:buFont typeface="Wingdings" pitchFamily="2" charset="2"/>
              <a:buChar char="ü"/>
            </a:pPr>
            <a:r>
              <a:rPr lang="en-US" sz="2400" cap="none" dirty="0" smtClean="0">
                <a:latin typeface="Times New Roman" pitchFamily="18" charset="0"/>
                <a:cs typeface="Times New Roman" pitchFamily="18" charset="0"/>
              </a:rPr>
              <a:t>Gateways</a:t>
            </a:r>
          </a:p>
          <a:p>
            <a:pPr lvl="3" algn="just">
              <a:lnSpc>
                <a:spcPct val="100000"/>
              </a:lnSpc>
              <a:buFont typeface="Wingdings" pitchFamily="2" charset="2"/>
              <a:buChar char="ü"/>
            </a:pPr>
            <a:r>
              <a:rPr lang="en-US" sz="2400" cap="none" dirty="0" smtClean="0">
                <a:latin typeface="Times New Roman" pitchFamily="18" charset="0"/>
                <a:cs typeface="Times New Roman" pitchFamily="18" charset="0"/>
              </a:rPr>
              <a:t>Links</a:t>
            </a:r>
          </a:p>
          <a:p>
            <a:pPr lvl="3" algn="just">
              <a:lnSpc>
                <a:spcPct val="100000"/>
              </a:lnSpc>
              <a:buFont typeface="Wingdings" pitchFamily="2" charset="2"/>
              <a:buChar char="ü"/>
            </a:pPr>
            <a:r>
              <a:rPr lang="en-US" sz="2400" cap="none" dirty="0" smtClean="0">
                <a:latin typeface="Times New Roman" pitchFamily="18" charset="0"/>
                <a:cs typeface="Times New Roman" pitchFamily="18" charset="0"/>
              </a:rPr>
              <a:t>Nodes</a:t>
            </a:r>
          </a:p>
          <a:p>
            <a:pPr lvl="3" algn="just">
              <a:lnSpc>
                <a:spcPct val="100000"/>
              </a:lnSpc>
              <a:buFont typeface="Wingdings" pitchFamily="2" charset="2"/>
              <a:buChar char="ü"/>
            </a:pPr>
            <a:r>
              <a:rPr lang="en-US" sz="2400" cap="none" dirty="0" smtClean="0">
                <a:latin typeface="Times New Roman" pitchFamily="18" charset="0"/>
                <a:cs typeface="Times New Roman" pitchFamily="18" charset="0"/>
              </a:rPr>
              <a:t>Edges</a:t>
            </a:r>
          </a:p>
          <a:p>
            <a:pPr algn="just">
              <a:lnSpc>
                <a:spcPct val="100000"/>
              </a:lnSpc>
              <a:buFont typeface="Wingdings" pitchFamily="2" charset="2"/>
              <a:buChar char="q"/>
            </a:pPr>
            <a:endParaRPr lang="en-US" sz="2400" cap="none"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43000" y="457200"/>
            <a:ext cx="7315200" cy="990600"/>
          </a:xfrm>
        </p:spPr>
        <p:txBody>
          <a:bodyPr>
            <a:noAutofit/>
          </a:bodyPr>
          <a:lstStyle/>
          <a:p>
            <a:pPr eaLnBrk="1" fontAlgn="auto" hangingPunct="1">
              <a:spcAft>
                <a:spcPts val="0"/>
              </a:spcAft>
              <a:defRPr/>
            </a:pPr>
            <a:r>
              <a:rPr lang="en-US" sz="4000" b="1" cap="none" dirty="0" smtClean="0">
                <a:latin typeface="Times New Roman" pitchFamily="18" charset="0"/>
                <a:cs typeface="Times New Roman" pitchFamily="18" charset="0"/>
              </a:rPr>
              <a:t>Landmarks</a:t>
            </a:r>
          </a:p>
        </p:txBody>
      </p:sp>
      <p:sp>
        <p:nvSpPr>
          <p:cNvPr id="4099" name="Content Placeholder 2"/>
          <p:cNvSpPr>
            <a:spLocks noGrp="1"/>
          </p:cNvSpPr>
          <p:nvPr>
            <p:ph sz="quarter" idx="13"/>
          </p:nvPr>
        </p:nvSpPr>
        <p:spPr>
          <a:xfrm>
            <a:off x="457200" y="1447800"/>
            <a:ext cx="8229600" cy="5181600"/>
          </a:xfrm>
        </p:spPr>
        <p:txBody>
          <a:bodyPr>
            <a:noAutofit/>
          </a:bodyPr>
          <a:lstStyle/>
          <a:p>
            <a:pPr lvl="0" algn="just">
              <a:lnSpc>
                <a:spcPct val="100000"/>
              </a:lnSpc>
              <a:buFont typeface="Wingdings" pitchFamily="2" charset="2"/>
              <a:buChar char="q"/>
            </a:pPr>
            <a:r>
              <a:rPr lang="en-US" sz="2400" cap="none" dirty="0" smtClean="0">
                <a:latin typeface="Times New Roman" pitchFamily="18" charset="0"/>
                <a:cs typeface="Times New Roman" pitchFamily="18" charset="0"/>
              </a:rPr>
              <a:t> Landmarks are the most recognizable features of an area. They may be historic as in the case of a castle, tower or landscape features such as a tree or a mound, or serve a particular function such as a church, shop or simply comprise a large or prominent building.</a:t>
            </a:r>
          </a:p>
          <a:p>
            <a:pPr lvl="0" algn="just">
              <a:lnSpc>
                <a:spcPct val="100000"/>
              </a:lnSpc>
              <a:buNone/>
            </a:pPr>
            <a:endParaRPr lang="en-US" sz="2400" cap="none" dirty="0" smtClean="0">
              <a:latin typeface="Times New Roman" pitchFamily="18" charset="0"/>
              <a:cs typeface="Times New Roman" pitchFamily="18" charset="0"/>
            </a:endParaRPr>
          </a:p>
          <a:p>
            <a:pPr algn="just">
              <a:lnSpc>
                <a:spcPct val="100000"/>
              </a:lnSpc>
              <a:buFont typeface="Wingdings" pitchFamily="2" charset="2"/>
              <a:buChar char="q"/>
            </a:pPr>
            <a:endParaRPr lang="en-US" sz="2400" cap="none" dirty="0" smtClean="0">
              <a:latin typeface="Times New Roman" pitchFamily="18" charset="0"/>
              <a:cs typeface="Times New Roman" pitchFamily="18" charset="0"/>
            </a:endParaRPr>
          </a:p>
        </p:txBody>
      </p:sp>
      <p:pic>
        <p:nvPicPr>
          <p:cNvPr id="4" name="Picture 3" descr="download.jpg"/>
          <p:cNvPicPr>
            <a:picLocks noChangeAspect="1"/>
          </p:cNvPicPr>
          <p:nvPr/>
        </p:nvPicPr>
        <p:blipFill>
          <a:blip r:embed="rId2" cstate="print"/>
          <a:srcRect r="21569"/>
          <a:stretch>
            <a:fillRect/>
          </a:stretch>
        </p:blipFill>
        <p:spPr>
          <a:xfrm>
            <a:off x="4572000" y="3200400"/>
            <a:ext cx="3276600" cy="3352800"/>
          </a:xfrm>
          <a:prstGeom prst="rect">
            <a:avLst/>
          </a:prstGeom>
        </p:spPr>
      </p:pic>
      <p:pic>
        <p:nvPicPr>
          <p:cNvPr id="5" name="Picture 4" descr="IMG20200226152508.jpg"/>
          <p:cNvPicPr>
            <a:picLocks noChangeAspect="1"/>
          </p:cNvPicPr>
          <p:nvPr/>
        </p:nvPicPr>
        <p:blipFill>
          <a:blip r:embed="rId3" cstate="print"/>
          <a:stretch>
            <a:fillRect/>
          </a:stretch>
        </p:blipFill>
        <p:spPr>
          <a:xfrm>
            <a:off x="1371600" y="3429000"/>
            <a:ext cx="2895600" cy="304800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43000" y="457200"/>
            <a:ext cx="7315200" cy="990600"/>
          </a:xfrm>
        </p:spPr>
        <p:txBody>
          <a:bodyPr>
            <a:noAutofit/>
          </a:bodyPr>
          <a:lstStyle/>
          <a:p>
            <a:pPr eaLnBrk="1" fontAlgn="auto" hangingPunct="1">
              <a:spcAft>
                <a:spcPts val="0"/>
              </a:spcAft>
              <a:defRPr/>
            </a:pPr>
            <a:r>
              <a:rPr lang="en-US" sz="4000" b="1" cap="none" dirty="0" smtClean="0">
                <a:latin typeface="Times New Roman" pitchFamily="18" charset="0"/>
                <a:cs typeface="Times New Roman" pitchFamily="18" charset="0"/>
              </a:rPr>
              <a:t>Gateways</a:t>
            </a:r>
          </a:p>
        </p:txBody>
      </p:sp>
      <p:sp>
        <p:nvSpPr>
          <p:cNvPr id="4099" name="Content Placeholder 2"/>
          <p:cNvSpPr>
            <a:spLocks noGrp="1"/>
          </p:cNvSpPr>
          <p:nvPr>
            <p:ph sz="quarter" idx="13"/>
          </p:nvPr>
        </p:nvSpPr>
        <p:spPr>
          <a:xfrm>
            <a:off x="457200" y="1447800"/>
            <a:ext cx="8229600" cy="5181600"/>
          </a:xfrm>
        </p:spPr>
        <p:txBody>
          <a:bodyPr>
            <a:noAutofit/>
          </a:bodyPr>
          <a:lstStyle/>
          <a:p>
            <a:pPr lvl="0" algn="just">
              <a:lnSpc>
                <a:spcPct val="100000"/>
              </a:lnSpc>
              <a:buFont typeface="Wingdings" pitchFamily="2" charset="2"/>
              <a:buChar char="q"/>
            </a:pPr>
            <a:r>
              <a:rPr lang="en-US" sz="2400" cap="none" dirty="0" smtClean="0">
                <a:latin typeface="Times New Roman" pitchFamily="18" charset="0"/>
                <a:cs typeface="Times New Roman" pitchFamily="18" charset="0"/>
              </a:rPr>
              <a:t> They are the points of access, entry or exit between a movement network and an existing or proposed development area. They may include such features as road junctions and access points, railway stations and bridges.</a:t>
            </a:r>
          </a:p>
          <a:p>
            <a:pPr lvl="0" algn="just">
              <a:lnSpc>
                <a:spcPct val="100000"/>
              </a:lnSpc>
              <a:buNone/>
            </a:pPr>
            <a:endParaRPr lang="en-US" sz="2400" cap="none" dirty="0" smtClean="0">
              <a:latin typeface="Times New Roman" pitchFamily="18" charset="0"/>
              <a:cs typeface="Times New Roman" pitchFamily="18" charset="0"/>
            </a:endParaRPr>
          </a:p>
          <a:p>
            <a:pPr algn="just">
              <a:lnSpc>
                <a:spcPct val="100000"/>
              </a:lnSpc>
              <a:buFont typeface="Wingdings" pitchFamily="2" charset="2"/>
              <a:buChar char="q"/>
            </a:pPr>
            <a:endParaRPr lang="en-US" sz="2400" cap="none" dirty="0" smtClean="0">
              <a:latin typeface="Times New Roman" pitchFamily="18" charset="0"/>
              <a:cs typeface="Times New Roman" pitchFamily="18" charset="0"/>
            </a:endParaRPr>
          </a:p>
        </p:txBody>
      </p:sp>
      <p:pic>
        <p:nvPicPr>
          <p:cNvPr id="4" name="Picture 3" descr="bab-e-khyber.jpg"/>
          <p:cNvPicPr>
            <a:picLocks noChangeAspect="1"/>
          </p:cNvPicPr>
          <p:nvPr/>
        </p:nvPicPr>
        <p:blipFill>
          <a:blip r:embed="rId2" cstate="print"/>
          <a:stretch>
            <a:fillRect/>
          </a:stretch>
        </p:blipFill>
        <p:spPr>
          <a:xfrm>
            <a:off x="4114800" y="3276600"/>
            <a:ext cx="4191000" cy="2796540"/>
          </a:xfrm>
          <a:prstGeom prst="rect">
            <a:avLst/>
          </a:prstGeom>
        </p:spPr>
      </p:pic>
      <p:pic>
        <p:nvPicPr>
          <p:cNvPr id="5" name="Picture 4" descr="download (1).jpg"/>
          <p:cNvPicPr>
            <a:picLocks noChangeAspect="1"/>
          </p:cNvPicPr>
          <p:nvPr/>
        </p:nvPicPr>
        <p:blipFill>
          <a:blip r:embed="rId3" cstate="print"/>
          <a:stretch>
            <a:fillRect/>
          </a:stretch>
        </p:blipFill>
        <p:spPr>
          <a:xfrm>
            <a:off x="914400" y="3124200"/>
            <a:ext cx="2971800" cy="31242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43000" y="457200"/>
            <a:ext cx="7315200" cy="990600"/>
          </a:xfrm>
        </p:spPr>
        <p:txBody>
          <a:bodyPr>
            <a:noAutofit/>
          </a:bodyPr>
          <a:lstStyle/>
          <a:p>
            <a:pPr eaLnBrk="1" fontAlgn="auto" hangingPunct="1">
              <a:spcAft>
                <a:spcPts val="0"/>
              </a:spcAft>
              <a:defRPr/>
            </a:pPr>
            <a:r>
              <a:rPr lang="en-US" sz="4000" b="1" cap="none" dirty="0" smtClean="0">
                <a:latin typeface="Times New Roman" pitchFamily="18" charset="0"/>
                <a:cs typeface="Times New Roman" pitchFamily="18" charset="0"/>
              </a:rPr>
              <a:t>Links</a:t>
            </a:r>
          </a:p>
        </p:txBody>
      </p:sp>
      <p:sp>
        <p:nvSpPr>
          <p:cNvPr id="4099" name="Content Placeholder 2"/>
          <p:cNvSpPr>
            <a:spLocks noGrp="1"/>
          </p:cNvSpPr>
          <p:nvPr>
            <p:ph sz="quarter" idx="13"/>
          </p:nvPr>
        </p:nvSpPr>
        <p:spPr>
          <a:xfrm>
            <a:off x="457200" y="1447800"/>
            <a:ext cx="8229600" cy="5181600"/>
          </a:xfrm>
        </p:spPr>
        <p:txBody>
          <a:bodyPr>
            <a:noAutofit/>
          </a:bodyPr>
          <a:lstStyle/>
          <a:p>
            <a:pPr lvl="0" algn="just">
              <a:lnSpc>
                <a:spcPct val="100000"/>
              </a:lnSpc>
              <a:buFont typeface="Wingdings" pitchFamily="2" charset="2"/>
              <a:buChar char="q"/>
            </a:pPr>
            <a:r>
              <a:rPr lang="en-US" sz="2400" cap="none" dirty="0" smtClean="0">
                <a:latin typeface="Times New Roman" pitchFamily="18" charset="0"/>
                <a:cs typeface="Times New Roman" pitchFamily="18" charset="0"/>
              </a:rPr>
              <a:t> These are the corridors of activity that facilitate movement within and between existing and proposed development areas. They comprise networks that may include public transport routes, roads, streets, footpaths, cycle paths and linear open spaces such as vistas, public walks and routes.</a:t>
            </a:r>
          </a:p>
        </p:txBody>
      </p:sp>
      <p:pic>
        <p:nvPicPr>
          <p:cNvPr id="4" name="Picture 3" descr="download (2).jpg"/>
          <p:cNvPicPr>
            <a:picLocks noChangeAspect="1"/>
          </p:cNvPicPr>
          <p:nvPr/>
        </p:nvPicPr>
        <p:blipFill>
          <a:blip r:embed="rId2" cstate="print"/>
          <a:srcRect l="7246"/>
          <a:stretch>
            <a:fillRect/>
          </a:stretch>
        </p:blipFill>
        <p:spPr>
          <a:xfrm>
            <a:off x="3886200" y="3581400"/>
            <a:ext cx="4876800" cy="3048000"/>
          </a:xfrm>
          <a:prstGeom prst="rect">
            <a:avLst/>
          </a:prstGeom>
        </p:spPr>
      </p:pic>
      <p:pic>
        <p:nvPicPr>
          <p:cNvPr id="5" name="Picture 4" descr="download (3).jpg"/>
          <p:cNvPicPr>
            <a:picLocks noChangeAspect="1"/>
          </p:cNvPicPr>
          <p:nvPr/>
        </p:nvPicPr>
        <p:blipFill>
          <a:blip r:embed="rId3" cstate="print"/>
          <a:stretch>
            <a:fillRect/>
          </a:stretch>
        </p:blipFill>
        <p:spPr>
          <a:xfrm>
            <a:off x="609600" y="3810000"/>
            <a:ext cx="3124200" cy="254508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43000" y="457200"/>
            <a:ext cx="7315200" cy="685800"/>
          </a:xfrm>
        </p:spPr>
        <p:txBody>
          <a:bodyPr>
            <a:noAutofit/>
          </a:bodyPr>
          <a:lstStyle/>
          <a:p>
            <a:pPr eaLnBrk="1" fontAlgn="auto" hangingPunct="1">
              <a:spcAft>
                <a:spcPts val="0"/>
              </a:spcAft>
              <a:defRPr/>
            </a:pPr>
            <a:r>
              <a:rPr lang="en-US" sz="4000" b="1" cap="none" dirty="0" smtClean="0">
                <a:latin typeface="Times New Roman" pitchFamily="18" charset="0"/>
                <a:cs typeface="Times New Roman" pitchFamily="18" charset="0"/>
              </a:rPr>
              <a:t>Nodes</a:t>
            </a:r>
          </a:p>
        </p:txBody>
      </p:sp>
      <p:sp>
        <p:nvSpPr>
          <p:cNvPr id="4099" name="Content Placeholder 2"/>
          <p:cNvSpPr>
            <a:spLocks noGrp="1"/>
          </p:cNvSpPr>
          <p:nvPr>
            <p:ph sz="quarter" idx="13"/>
          </p:nvPr>
        </p:nvSpPr>
        <p:spPr>
          <a:xfrm>
            <a:off x="457200" y="1295400"/>
            <a:ext cx="8229600" cy="5334000"/>
          </a:xfrm>
        </p:spPr>
        <p:txBody>
          <a:bodyPr>
            <a:noAutofit/>
          </a:bodyPr>
          <a:lstStyle/>
          <a:p>
            <a:pPr lvl="0" algn="just">
              <a:lnSpc>
                <a:spcPct val="100000"/>
              </a:lnSpc>
              <a:buFont typeface="Wingdings" pitchFamily="2" charset="2"/>
              <a:buChar char="q"/>
            </a:pPr>
            <a:r>
              <a:rPr lang="en-US" sz="2400" cap="none" dirty="0" smtClean="0">
                <a:latin typeface="Times New Roman" pitchFamily="18" charset="0"/>
                <a:cs typeface="Times New Roman" pitchFamily="18" charset="0"/>
              </a:rPr>
              <a:t> Nodes are the generators and hubs of activity that may include such destinations as town, district, and local centers, public spaces, amenities and non-residential uses including schools and childcare facilities. They range in scale from major commercial centers to individual local features such as a crèche or play areas. Mixed-use centers are best located at nodes, and along main movement routes, within walking distance of homes, so as to strengthen their identity.</a:t>
            </a:r>
          </a:p>
          <a:p>
            <a:pPr lvl="0" algn="just">
              <a:lnSpc>
                <a:spcPct val="100000"/>
              </a:lnSpc>
              <a:buNone/>
            </a:pPr>
            <a:endParaRPr lang="en-US" sz="2400" cap="none" dirty="0" smtClean="0">
              <a:latin typeface="Times New Roman" pitchFamily="18" charset="0"/>
              <a:cs typeface="Times New Roman" pitchFamily="18" charset="0"/>
            </a:endParaRPr>
          </a:p>
          <a:p>
            <a:pPr algn="just">
              <a:lnSpc>
                <a:spcPct val="100000"/>
              </a:lnSpc>
              <a:buFont typeface="Wingdings" pitchFamily="2" charset="2"/>
              <a:buChar char="q"/>
            </a:pPr>
            <a:endParaRPr lang="en-US" sz="2400" cap="none" dirty="0" smtClean="0">
              <a:latin typeface="Times New Roman" pitchFamily="18" charset="0"/>
              <a:cs typeface="Times New Roman" pitchFamily="18" charset="0"/>
            </a:endParaRPr>
          </a:p>
        </p:txBody>
      </p:sp>
      <p:pic>
        <p:nvPicPr>
          <p:cNvPr id="4" name="Picture 3" descr="15822988_1359675927416901_5676010580542697895_n.jpg"/>
          <p:cNvPicPr>
            <a:picLocks noChangeAspect="1"/>
          </p:cNvPicPr>
          <p:nvPr/>
        </p:nvPicPr>
        <p:blipFill>
          <a:blip r:embed="rId2" cstate="print"/>
          <a:srcRect t="4430" b="12025"/>
          <a:stretch>
            <a:fillRect/>
          </a:stretch>
        </p:blipFill>
        <p:spPr>
          <a:xfrm>
            <a:off x="4648200" y="4419601"/>
            <a:ext cx="3810000" cy="2438399"/>
          </a:xfrm>
          <a:prstGeom prst="rect">
            <a:avLst/>
          </a:prstGeom>
        </p:spPr>
      </p:pic>
      <p:pic>
        <p:nvPicPr>
          <p:cNvPr id="5" name="Picture 4" descr="images.jpg"/>
          <p:cNvPicPr>
            <a:picLocks noChangeAspect="1"/>
          </p:cNvPicPr>
          <p:nvPr/>
        </p:nvPicPr>
        <p:blipFill>
          <a:blip r:embed="rId3" cstate="print"/>
          <a:stretch>
            <a:fillRect/>
          </a:stretch>
        </p:blipFill>
        <p:spPr>
          <a:xfrm>
            <a:off x="914400" y="4419600"/>
            <a:ext cx="3451860" cy="24384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43000" y="457200"/>
            <a:ext cx="7315200" cy="990600"/>
          </a:xfrm>
        </p:spPr>
        <p:txBody>
          <a:bodyPr>
            <a:noAutofit/>
          </a:bodyPr>
          <a:lstStyle/>
          <a:p>
            <a:pPr eaLnBrk="1" fontAlgn="auto" hangingPunct="1">
              <a:spcAft>
                <a:spcPts val="0"/>
              </a:spcAft>
              <a:defRPr/>
            </a:pPr>
            <a:r>
              <a:rPr lang="en-US" sz="4000" b="1" cap="none" dirty="0" smtClean="0">
                <a:latin typeface="Times New Roman" pitchFamily="18" charset="0"/>
                <a:cs typeface="Times New Roman" pitchFamily="18" charset="0"/>
              </a:rPr>
              <a:t>Edges</a:t>
            </a:r>
          </a:p>
        </p:txBody>
      </p:sp>
      <p:sp>
        <p:nvSpPr>
          <p:cNvPr id="4099" name="Content Placeholder 2"/>
          <p:cNvSpPr>
            <a:spLocks noGrp="1"/>
          </p:cNvSpPr>
          <p:nvPr>
            <p:ph sz="quarter" idx="13"/>
          </p:nvPr>
        </p:nvSpPr>
        <p:spPr>
          <a:xfrm>
            <a:off x="457200" y="1447800"/>
            <a:ext cx="8229600" cy="5181600"/>
          </a:xfrm>
        </p:spPr>
        <p:txBody>
          <a:bodyPr>
            <a:noAutofit/>
          </a:bodyPr>
          <a:lstStyle/>
          <a:p>
            <a:pPr lvl="0" algn="just">
              <a:lnSpc>
                <a:spcPct val="100000"/>
              </a:lnSpc>
              <a:buFont typeface="Wingdings" pitchFamily="2" charset="2"/>
              <a:buChar char="q"/>
            </a:pPr>
            <a:r>
              <a:rPr lang="en-US" sz="2400" cap="none" dirty="0" smtClean="0">
                <a:latin typeface="Times New Roman" pitchFamily="18" charset="0"/>
                <a:cs typeface="Times New Roman" pitchFamily="18" charset="0"/>
              </a:rPr>
              <a:t> These are barriers to movement that may contain or define existing or proposed development areas and may include walls, fences, hedges, rivers, canals, major roads, railway lines, large open spaces and overhead power lines. Edges are also an opportunity to create enclosure, to define places and to give character and expression to spaces, both public and private.</a:t>
            </a:r>
          </a:p>
          <a:p>
            <a:pPr lvl="0" algn="just">
              <a:lnSpc>
                <a:spcPct val="100000"/>
              </a:lnSpc>
              <a:buFont typeface="Wingdings" pitchFamily="2" charset="2"/>
              <a:buChar char="q"/>
            </a:pPr>
            <a:endParaRPr lang="en-US" sz="2400" cap="none" dirty="0" smtClean="0">
              <a:latin typeface="Times New Roman" pitchFamily="18" charset="0"/>
              <a:cs typeface="Times New Roman" pitchFamily="18" charset="0"/>
            </a:endParaRPr>
          </a:p>
          <a:p>
            <a:pPr algn="just">
              <a:lnSpc>
                <a:spcPct val="100000"/>
              </a:lnSpc>
              <a:buFont typeface="Wingdings" pitchFamily="2" charset="2"/>
              <a:buChar char="q"/>
            </a:pPr>
            <a:endParaRPr lang="en-US" sz="2400" cap="none" dirty="0" smtClean="0">
              <a:latin typeface="Times New Roman" pitchFamily="18" charset="0"/>
              <a:cs typeface="Times New Roman" pitchFamily="18" charset="0"/>
            </a:endParaRPr>
          </a:p>
        </p:txBody>
      </p:sp>
      <p:pic>
        <p:nvPicPr>
          <p:cNvPr id="4" name="Picture 3" descr="download (4).jpg"/>
          <p:cNvPicPr>
            <a:picLocks noChangeAspect="1"/>
          </p:cNvPicPr>
          <p:nvPr/>
        </p:nvPicPr>
        <p:blipFill>
          <a:blip r:embed="rId2" cstate="print"/>
          <a:stretch>
            <a:fillRect/>
          </a:stretch>
        </p:blipFill>
        <p:spPr>
          <a:xfrm>
            <a:off x="3200400" y="4114800"/>
            <a:ext cx="2743200" cy="2362200"/>
          </a:xfrm>
          <a:prstGeom prst="rect">
            <a:avLst/>
          </a:prstGeom>
        </p:spPr>
      </p:pic>
      <p:pic>
        <p:nvPicPr>
          <p:cNvPr id="5" name="Picture 4" descr="download (5).jpg"/>
          <p:cNvPicPr>
            <a:picLocks noChangeAspect="1"/>
          </p:cNvPicPr>
          <p:nvPr/>
        </p:nvPicPr>
        <p:blipFill>
          <a:blip r:embed="rId3" cstate="print"/>
          <a:stretch>
            <a:fillRect/>
          </a:stretch>
        </p:blipFill>
        <p:spPr>
          <a:xfrm>
            <a:off x="6248400" y="4038600"/>
            <a:ext cx="2895600" cy="2438400"/>
          </a:xfrm>
          <a:prstGeom prst="rect">
            <a:avLst/>
          </a:prstGeom>
        </p:spPr>
      </p:pic>
      <p:pic>
        <p:nvPicPr>
          <p:cNvPr id="6" name="Picture 5" descr="download (6).jpg"/>
          <p:cNvPicPr>
            <a:picLocks noChangeAspect="1"/>
          </p:cNvPicPr>
          <p:nvPr/>
        </p:nvPicPr>
        <p:blipFill>
          <a:blip r:embed="rId4" cstate="print"/>
          <a:stretch>
            <a:fillRect/>
          </a:stretch>
        </p:blipFill>
        <p:spPr>
          <a:xfrm>
            <a:off x="0" y="4114800"/>
            <a:ext cx="2895600" cy="22860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838200" y="685800"/>
            <a:ext cx="7924800" cy="838200"/>
          </a:xfrm>
        </p:spPr>
        <p:txBody>
          <a:bodyPr>
            <a:noAutofit/>
          </a:bodyPr>
          <a:lstStyle/>
          <a:p>
            <a:pPr eaLnBrk="1" fontAlgn="auto" hangingPunct="1">
              <a:spcAft>
                <a:spcPts val="0"/>
              </a:spcAft>
              <a:defRPr/>
            </a:pPr>
            <a:r>
              <a:rPr lang="en-US" sz="4000" b="1" cap="none" dirty="0" smtClean="0">
                <a:latin typeface="Times New Roman" pitchFamily="18" charset="0"/>
                <a:cs typeface="Times New Roman" pitchFamily="18" charset="0"/>
              </a:rPr>
              <a:t>Community Facilities and Services</a:t>
            </a:r>
          </a:p>
        </p:txBody>
      </p:sp>
      <p:sp>
        <p:nvSpPr>
          <p:cNvPr id="4099" name="Content Placeholder 2"/>
          <p:cNvSpPr>
            <a:spLocks noGrp="1"/>
          </p:cNvSpPr>
          <p:nvPr>
            <p:ph sz="quarter" idx="13"/>
          </p:nvPr>
        </p:nvSpPr>
        <p:spPr>
          <a:xfrm>
            <a:off x="457200" y="1447800"/>
            <a:ext cx="8229600" cy="5181600"/>
          </a:xfrm>
        </p:spPr>
        <p:txBody>
          <a:bodyPr>
            <a:noAutofit/>
          </a:bodyPr>
          <a:lstStyle/>
          <a:p>
            <a:pPr lvl="0" algn="just">
              <a:lnSpc>
                <a:spcPct val="100000"/>
              </a:lnSpc>
              <a:buFont typeface="Wingdings" pitchFamily="2" charset="2"/>
              <a:buChar char="q"/>
            </a:pPr>
            <a:r>
              <a:rPr lang="en-US" sz="2400" cap="none" dirty="0" smtClean="0">
                <a:latin typeface="Times New Roman" pitchFamily="18" charset="0"/>
                <a:cs typeface="Times New Roman" pitchFamily="18" charset="0"/>
              </a:rPr>
              <a:t> Successful communities require a range of local services and facilities, including employment, commercial, educational, health, spiritual, civic amenities and services such as shops, schools, churches, parks and playing fields, community meeting places, recreation and leisure facilities.</a:t>
            </a:r>
          </a:p>
          <a:p>
            <a:pPr lvl="0" algn="just">
              <a:lnSpc>
                <a:spcPct val="100000"/>
              </a:lnSpc>
              <a:buFont typeface="Wingdings" pitchFamily="2" charset="2"/>
              <a:buChar char="q"/>
            </a:pPr>
            <a:r>
              <a:rPr lang="en-US" sz="2400" cap="none" dirty="0" smtClean="0">
                <a:latin typeface="Times New Roman" pitchFamily="18" charset="0"/>
                <a:cs typeface="Times New Roman" pitchFamily="18" charset="0"/>
              </a:rPr>
              <a:t> Open spaces can vary in scale and function from nature reserves, woodlands and parks, to squares, courtyards, playgrounds, communal areas, semi-private spaces and private gardens. It may be appropriate to locate play areas and landscaped spaces close to neighborhood centers and to locate playing pitches, tennis courts, etc., close to community centers or on the edge of existing major parks or public open spaces.</a:t>
            </a:r>
          </a:p>
          <a:p>
            <a:pPr lvl="0" algn="just">
              <a:lnSpc>
                <a:spcPct val="100000"/>
              </a:lnSpc>
              <a:buFont typeface="Wingdings" pitchFamily="2" charset="2"/>
              <a:buChar char="q"/>
            </a:pPr>
            <a:endParaRPr lang="en-US" sz="2400" cap="none" dirty="0" smtClean="0">
              <a:latin typeface="Times New Roman" pitchFamily="18" charset="0"/>
              <a:cs typeface="Times New Roman" pitchFamily="18" charset="0"/>
            </a:endParaRPr>
          </a:p>
          <a:p>
            <a:pPr algn="just">
              <a:lnSpc>
                <a:spcPct val="100000"/>
              </a:lnSpc>
              <a:buFont typeface="Wingdings" pitchFamily="2" charset="2"/>
              <a:buChar char="q"/>
            </a:pPr>
            <a:endParaRPr lang="en-US" sz="2400" cap="none"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838200" y="685800"/>
            <a:ext cx="7924800" cy="838200"/>
          </a:xfrm>
        </p:spPr>
        <p:txBody>
          <a:bodyPr>
            <a:noAutofit/>
          </a:bodyPr>
          <a:lstStyle/>
          <a:p>
            <a:pPr eaLnBrk="1" fontAlgn="auto" hangingPunct="1">
              <a:spcAft>
                <a:spcPts val="0"/>
              </a:spcAft>
              <a:defRPr/>
            </a:pPr>
            <a:r>
              <a:rPr lang="en-US" sz="4000" b="1" cap="none" dirty="0" smtClean="0">
                <a:latin typeface="Times New Roman" pitchFamily="18" charset="0"/>
                <a:cs typeface="Times New Roman" pitchFamily="18" charset="0"/>
              </a:rPr>
              <a:t>Enhancing the Public Realm</a:t>
            </a:r>
          </a:p>
        </p:txBody>
      </p:sp>
      <p:sp>
        <p:nvSpPr>
          <p:cNvPr id="4099" name="Content Placeholder 2"/>
          <p:cNvSpPr>
            <a:spLocks noGrp="1"/>
          </p:cNvSpPr>
          <p:nvPr>
            <p:ph sz="quarter" idx="13"/>
          </p:nvPr>
        </p:nvSpPr>
        <p:spPr>
          <a:xfrm>
            <a:off x="457200" y="1447800"/>
            <a:ext cx="8229600" cy="5181600"/>
          </a:xfrm>
        </p:spPr>
        <p:txBody>
          <a:bodyPr>
            <a:noAutofit/>
          </a:bodyPr>
          <a:lstStyle/>
          <a:p>
            <a:pPr lvl="0" algn="just">
              <a:lnSpc>
                <a:spcPct val="100000"/>
              </a:lnSpc>
              <a:buFont typeface="Wingdings" pitchFamily="2" charset="2"/>
              <a:buChar char="q"/>
            </a:pPr>
            <a:r>
              <a:rPr lang="en-US" sz="2400" cap="none" dirty="0" smtClean="0">
                <a:latin typeface="Times New Roman" pitchFamily="18" charset="0"/>
                <a:cs typeface="Times New Roman" pitchFamily="18" charset="0"/>
              </a:rPr>
              <a:t> The quality of the public realm in cities, towns and villages and within housing schemes is particularly important in the creation of environments in which people want to live and work. The three-dimensional mass of buildings helps to define the public realm. </a:t>
            </a:r>
          </a:p>
          <a:p>
            <a:pPr lvl="0" algn="just">
              <a:lnSpc>
                <a:spcPct val="100000"/>
              </a:lnSpc>
              <a:buFont typeface="Wingdings" pitchFamily="2" charset="2"/>
              <a:buChar char="q"/>
            </a:pPr>
            <a:r>
              <a:rPr lang="en-US" sz="2400" cap="none" dirty="0" smtClean="0">
                <a:latin typeface="Times New Roman" pitchFamily="18" charset="0"/>
                <a:cs typeface="Times New Roman" pitchFamily="18" charset="0"/>
              </a:rPr>
              <a:t> Designers should take into account the various proportions and scale of development around spaces to ensure high quality in the public realm. Detailed attention to the structure of a space and the elements that it contains is required to create a comfortable and stimulating public realm that encourages social interaction.</a:t>
            </a:r>
          </a:p>
          <a:p>
            <a:pPr lvl="0" algn="just">
              <a:lnSpc>
                <a:spcPct val="100000"/>
              </a:lnSpc>
              <a:buFont typeface="Wingdings" pitchFamily="2" charset="2"/>
              <a:buChar char="q"/>
            </a:pPr>
            <a:endParaRPr lang="en-US" sz="2400" cap="none" dirty="0" smtClean="0">
              <a:latin typeface="Times New Roman" pitchFamily="18" charset="0"/>
              <a:cs typeface="Times New Roman" pitchFamily="18" charset="0"/>
            </a:endParaRPr>
          </a:p>
          <a:p>
            <a:pPr algn="just">
              <a:lnSpc>
                <a:spcPct val="100000"/>
              </a:lnSpc>
              <a:buFont typeface="Wingdings" pitchFamily="2" charset="2"/>
              <a:buChar char="q"/>
            </a:pPr>
            <a:endParaRPr lang="en-US" sz="2400" cap="none"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819400" y="304800"/>
            <a:ext cx="3657600" cy="990600"/>
          </a:xfrm>
        </p:spPr>
        <p:txBody>
          <a:bodyPr>
            <a:normAutofit/>
          </a:bodyPr>
          <a:lstStyle/>
          <a:p>
            <a:pPr eaLnBrk="1" fontAlgn="auto" hangingPunct="1">
              <a:spcAft>
                <a:spcPts val="0"/>
              </a:spcAft>
              <a:defRPr/>
            </a:pPr>
            <a:r>
              <a:rPr lang="en-US" sz="4000" b="1" dirty="0" smtClean="0">
                <a:latin typeface="Times New Roman" pitchFamily="18" charset="0"/>
                <a:cs typeface="Times New Roman" pitchFamily="18" charset="0"/>
              </a:rPr>
              <a:t>I</a:t>
            </a:r>
            <a:r>
              <a:rPr lang="en-US" sz="4000" b="1" cap="none" dirty="0" smtClean="0">
                <a:latin typeface="Times New Roman" pitchFamily="18" charset="0"/>
                <a:cs typeface="Times New Roman" pitchFamily="18" charset="0"/>
              </a:rPr>
              <a:t>ntroduction</a:t>
            </a:r>
            <a:endParaRPr lang="en-US" sz="4000" b="1" dirty="0" smtClean="0">
              <a:latin typeface="Times New Roman" pitchFamily="18" charset="0"/>
              <a:cs typeface="Times New Roman" pitchFamily="18" charset="0"/>
            </a:endParaRPr>
          </a:p>
        </p:txBody>
      </p:sp>
      <p:sp>
        <p:nvSpPr>
          <p:cNvPr id="4099" name="Content Placeholder 2"/>
          <p:cNvSpPr>
            <a:spLocks noGrp="1"/>
          </p:cNvSpPr>
          <p:nvPr>
            <p:ph sz="quarter" idx="13"/>
          </p:nvPr>
        </p:nvSpPr>
        <p:spPr>
          <a:xfrm>
            <a:off x="457200" y="1295400"/>
            <a:ext cx="8229600" cy="5334000"/>
          </a:xfrm>
        </p:spPr>
        <p:txBody>
          <a:bodyPr>
            <a:noAutofit/>
          </a:bodyPr>
          <a:lstStyle/>
          <a:p>
            <a:pPr algn="just">
              <a:lnSpc>
                <a:spcPct val="100000"/>
              </a:lnSpc>
              <a:buFont typeface="Wingdings" pitchFamily="2" charset="2"/>
              <a:buChar char="q"/>
            </a:pPr>
            <a:r>
              <a:rPr lang="en-US" sz="2400" cap="none" dirty="0" smtClean="0">
                <a:latin typeface="Times New Roman" pitchFamily="18" charset="0"/>
                <a:cs typeface="Times New Roman" pitchFamily="18" charset="0"/>
              </a:rPr>
              <a:t> A key aim in the design of any housing scheme should be to ensure that it is socially, environmentally and economically sustainable by: providing a high quality environment that meets the needs and, as far as possible, the preferences of the residents and fosters the development of community; achieving energy efficiency both at construction stage and during the lifetime of the scheme, e.g., by climate sensitive design which takes account of the orientation, topography and surrounding features so as to control wind effects, while optimizing the benefits of daylight and solar gain; having due regard to the social and environmental consequences associated with the construction process and the use of materials and resources.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838200" y="685800"/>
            <a:ext cx="7924800" cy="838200"/>
          </a:xfrm>
        </p:spPr>
        <p:txBody>
          <a:bodyPr>
            <a:noAutofit/>
          </a:bodyPr>
          <a:lstStyle/>
          <a:p>
            <a:pPr eaLnBrk="1" fontAlgn="auto" hangingPunct="1">
              <a:spcAft>
                <a:spcPts val="0"/>
              </a:spcAft>
              <a:defRPr/>
            </a:pPr>
            <a:r>
              <a:rPr lang="en-US" sz="4000" b="1" cap="none" dirty="0" smtClean="0">
                <a:latin typeface="Times New Roman" pitchFamily="18" charset="0"/>
                <a:cs typeface="Times New Roman" pitchFamily="18" charset="0"/>
              </a:rPr>
              <a:t> Landscaping </a:t>
            </a:r>
          </a:p>
        </p:txBody>
      </p:sp>
      <p:sp>
        <p:nvSpPr>
          <p:cNvPr id="4099" name="Content Placeholder 2"/>
          <p:cNvSpPr>
            <a:spLocks noGrp="1"/>
          </p:cNvSpPr>
          <p:nvPr>
            <p:ph sz="quarter" idx="13"/>
          </p:nvPr>
        </p:nvSpPr>
        <p:spPr>
          <a:xfrm>
            <a:off x="457200" y="1447800"/>
            <a:ext cx="8229600" cy="5181600"/>
          </a:xfrm>
        </p:spPr>
        <p:txBody>
          <a:bodyPr>
            <a:noAutofit/>
          </a:bodyPr>
          <a:lstStyle/>
          <a:p>
            <a:pPr lvl="0" algn="just">
              <a:lnSpc>
                <a:spcPct val="100000"/>
              </a:lnSpc>
              <a:buFont typeface="Wingdings" pitchFamily="2" charset="2"/>
              <a:buChar char="q"/>
            </a:pPr>
            <a:r>
              <a:rPr lang="en-US" sz="2400" cap="none" dirty="0" smtClean="0">
                <a:latin typeface="Times New Roman" pitchFamily="18" charset="0"/>
                <a:cs typeface="Times New Roman" pitchFamily="18" charset="0"/>
              </a:rPr>
              <a:t> Provision should be made for soft and hard landscaping of common open space areas, boundaries and private gardens as appropriate. </a:t>
            </a:r>
          </a:p>
          <a:p>
            <a:pPr lvl="0" algn="just">
              <a:lnSpc>
                <a:spcPct val="100000"/>
              </a:lnSpc>
              <a:buFont typeface="Wingdings" pitchFamily="2" charset="2"/>
              <a:buChar char="q"/>
            </a:pPr>
            <a:r>
              <a:rPr lang="en-US" sz="2400" cap="none" dirty="0" smtClean="0">
                <a:latin typeface="Times New Roman" pitchFamily="18" charset="0"/>
                <a:cs typeface="Times New Roman" pitchFamily="18" charset="0"/>
              </a:rPr>
              <a:t> Every effort should be made to retain existing trees, shrubs and other landscape features. </a:t>
            </a:r>
          </a:p>
          <a:p>
            <a:pPr lvl="0" algn="just">
              <a:lnSpc>
                <a:spcPct val="100000"/>
              </a:lnSpc>
              <a:buFont typeface="Wingdings" pitchFamily="2" charset="2"/>
              <a:buChar char="q"/>
            </a:pPr>
            <a:r>
              <a:rPr lang="en-US" sz="2400" cap="none" dirty="0" smtClean="0">
                <a:latin typeface="Times New Roman" pitchFamily="18" charset="0"/>
                <a:cs typeface="Times New Roman" pitchFamily="18" charset="0"/>
              </a:rPr>
              <a:t> Care should be taken to ensure that retained and new trees or other features do not pose a risk of injury to persons or damage to dwellings or other structures. </a:t>
            </a:r>
          </a:p>
          <a:p>
            <a:pPr lvl="0" algn="just">
              <a:lnSpc>
                <a:spcPct val="100000"/>
              </a:lnSpc>
              <a:buFont typeface="Wingdings" pitchFamily="2" charset="2"/>
              <a:buChar char="q"/>
            </a:pPr>
            <a:endParaRPr lang="en-US" sz="2400" cap="none" dirty="0" smtClean="0">
              <a:latin typeface="Times New Roman" pitchFamily="18" charset="0"/>
              <a:cs typeface="Times New Roman" pitchFamily="18" charset="0"/>
            </a:endParaRPr>
          </a:p>
          <a:p>
            <a:pPr algn="just">
              <a:lnSpc>
                <a:spcPct val="100000"/>
              </a:lnSpc>
              <a:buFont typeface="Wingdings" pitchFamily="2" charset="2"/>
              <a:buChar char="q"/>
            </a:pPr>
            <a:endParaRPr lang="en-US" sz="2400" cap="none"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marR="0">
              <a:lnSpc>
                <a:spcPct val="150000"/>
              </a:lnSpc>
              <a:spcBef>
                <a:spcPts val="600"/>
              </a:spcBef>
              <a:spcAft>
                <a:spcPts val="600"/>
              </a:spcAft>
            </a:pPr>
            <a:r>
              <a:rPr lang="en-US" sz="2800" b="1" dirty="0" smtClean="0">
                <a:latin typeface="Times New Roman"/>
                <a:ea typeface="Calibri"/>
              </a:rPr>
              <a:t/>
            </a:r>
            <a:br>
              <a:rPr lang="en-US" sz="2800" b="1" dirty="0" smtClean="0">
                <a:latin typeface="Times New Roman"/>
                <a:ea typeface="Calibri"/>
              </a:rPr>
            </a:br>
            <a:r>
              <a:rPr lang="en-US" sz="2800" b="1" dirty="0" smtClean="0">
                <a:latin typeface="Times New Roman"/>
                <a:ea typeface="Calibri"/>
              </a:rPr>
              <a:t/>
            </a:r>
            <a:br>
              <a:rPr lang="en-US" sz="2800" b="1" dirty="0" smtClean="0">
                <a:latin typeface="Times New Roman"/>
                <a:ea typeface="Calibri"/>
              </a:rPr>
            </a:br>
            <a:r>
              <a:rPr lang="en-US" sz="2800" b="1" dirty="0" smtClean="0">
                <a:latin typeface="Times New Roman"/>
                <a:ea typeface="Calibri"/>
              </a:rPr>
              <a:t/>
            </a:r>
            <a:br>
              <a:rPr lang="en-US" sz="2800" b="1" dirty="0" smtClean="0">
                <a:latin typeface="Times New Roman"/>
                <a:ea typeface="Calibri"/>
              </a:rPr>
            </a:br>
            <a:r>
              <a:rPr lang="en-US" sz="2800" b="1" dirty="0" smtClean="0">
                <a:latin typeface="Times New Roman"/>
                <a:ea typeface="Calibri"/>
              </a:rPr>
              <a:t/>
            </a:r>
            <a:br>
              <a:rPr lang="en-US" sz="2800" b="1" dirty="0" smtClean="0">
                <a:latin typeface="Times New Roman"/>
                <a:ea typeface="Calibri"/>
              </a:rPr>
            </a:br>
            <a:r>
              <a:rPr lang="en-US" sz="2800" b="1" dirty="0" smtClean="0">
                <a:latin typeface="Times New Roman"/>
                <a:ea typeface="Calibri"/>
              </a:rPr>
              <a:t/>
            </a:r>
            <a:br>
              <a:rPr lang="en-US" sz="2800" b="1" dirty="0" smtClean="0">
                <a:latin typeface="Times New Roman"/>
                <a:ea typeface="Calibri"/>
              </a:rPr>
            </a:br>
            <a:r>
              <a:rPr lang="en-US" sz="2800" b="1" dirty="0" smtClean="0">
                <a:latin typeface="Times New Roman"/>
                <a:ea typeface="Calibri"/>
              </a:rPr>
              <a:t/>
            </a:r>
            <a:br>
              <a:rPr lang="en-US" sz="2800" b="1" dirty="0" smtClean="0">
                <a:latin typeface="Times New Roman"/>
                <a:ea typeface="Calibri"/>
              </a:rPr>
            </a:br>
            <a:r>
              <a:rPr lang="en-US" sz="2800" b="1" cap="none" dirty="0" smtClean="0">
                <a:latin typeface="Times New Roman"/>
                <a:ea typeface="Calibri"/>
              </a:rPr>
              <a:t>Good Quality; Sustainable Housing Development Should Incorporate &amp; Consider The Following:</a:t>
            </a:r>
            <a:r>
              <a:rPr lang="en-US" sz="2800" b="1" dirty="0" smtClean="0">
                <a:latin typeface="Times New Roman"/>
                <a:ea typeface="Calibri"/>
              </a:rPr>
              <a:t/>
            </a:r>
            <a:br>
              <a:rPr lang="en-US" sz="2800" b="1" dirty="0" smtClean="0">
                <a:latin typeface="Times New Roman"/>
                <a:ea typeface="Calibri"/>
              </a:rPr>
            </a:br>
            <a:endParaRPr lang="en-US" sz="28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43000" y="457200"/>
            <a:ext cx="7315200" cy="990600"/>
          </a:xfrm>
        </p:spPr>
        <p:txBody>
          <a:bodyPr>
            <a:noAutofit/>
          </a:bodyPr>
          <a:lstStyle/>
          <a:p>
            <a:pPr eaLnBrk="1" fontAlgn="auto" hangingPunct="1">
              <a:spcAft>
                <a:spcPts val="0"/>
              </a:spcAft>
              <a:defRPr/>
            </a:pPr>
            <a:r>
              <a:rPr lang="en-US" sz="4000" b="1" cap="none" dirty="0" smtClean="0">
                <a:latin typeface="Times New Roman" pitchFamily="18" charset="0"/>
                <a:cs typeface="Times New Roman" pitchFamily="18" charset="0"/>
              </a:rPr>
              <a:t>Socially and environmentally appropriate</a:t>
            </a:r>
            <a:endParaRPr lang="en-US" sz="4000" b="1" dirty="0" smtClean="0">
              <a:latin typeface="Times New Roman" pitchFamily="18" charset="0"/>
              <a:cs typeface="Times New Roman" pitchFamily="18" charset="0"/>
            </a:endParaRPr>
          </a:p>
        </p:txBody>
      </p:sp>
      <p:sp>
        <p:nvSpPr>
          <p:cNvPr id="4099" name="Content Placeholder 2"/>
          <p:cNvSpPr>
            <a:spLocks noGrp="1"/>
          </p:cNvSpPr>
          <p:nvPr>
            <p:ph sz="quarter" idx="13"/>
          </p:nvPr>
        </p:nvSpPr>
        <p:spPr>
          <a:xfrm>
            <a:off x="457200" y="1524000"/>
            <a:ext cx="8229600" cy="5105400"/>
          </a:xfrm>
        </p:spPr>
        <p:txBody>
          <a:bodyPr>
            <a:noAutofit/>
          </a:bodyPr>
          <a:lstStyle/>
          <a:p>
            <a:pPr algn="just">
              <a:lnSpc>
                <a:spcPct val="100000"/>
              </a:lnSpc>
              <a:buFont typeface="Wingdings" pitchFamily="2" charset="2"/>
              <a:buChar char="q"/>
            </a:pPr>
            <a:r>
              <a:rPr lang="en-US" sz="2400" cap="none" dirty="0" smtClean="0">
                <a:latin typeface="Times New Roman" pitchFamily="18" charset="0"/>
                <a:cs typeface="Times New Roman" pitchFamily="18" charset="0"/>
              </a:rPr>
              <a:t> The type of accommodation, support services and amenities provided should be appropriate to the needs of the people to be accommodated. </a:t>
            </a:r>
          </a:p>
          <a:p>
            <a:pPr algn="just">
              <a:lnSpc>
                <a:spcPct val="100000"/>
              </a:lnSpc>
              <a:buFont typeface="Wingdings" pitchFamily="2" charset="2"/>
              <a:buChar char="q"/>
            </a:pPr>
            <a:r>
              <a:rPr lang="en-US" sz="2400" cap="none" dirty="0" smtClean="0">
                <a:latin typeface="Times New Roman" pitchFamily="18" charset="0"/>
                <a:cs typeface="Times New Roman" pitchFamily="18" charset="0"/>
              </a:rPr>
              <a:t> The mix of dwelling type, size and tenure should support sound social, environmental and economic sustainability policy objectives for the area and promote the development of appropriately integrated play and recreation spaces.</a:t>
            </a:r>
          </a:p>
          <a:p>
            <a:pPr algn="just">
              <a:lnSpc>
                <a:spcPct val="100000"/>
              </a:lnSpc>
              <a:buFont typeface="Wingdings" pitchFamily="2" charset="2"/>
              <a:buChar char="q"/>
            </a:pPr>
            <a:r>
              <a:rPr lang="en-US" sz="2400" cap="none" dirty="0" smtClean="0">
                <a:latin typeface="Times New Roman" pitchFamily="18" charset="0"/>
                <a:cs typeface="Times New Roman" pitchFamily="18" charset="0"/>
              </a:rPr>
              <a:t> Larger schemes should be designed to accommodate a balanced range of household sizes and types, including apartments, duplex units and sheltered housing, where appropriate.</a:t>
            </a:r>
          </a:p>
          <a:p>
            <a:pPr algn="just">
              <a:lnSpc>
                <a:spcPct val="100000"/>
              </a:lnSpc>
              <a:buFont typeface="Wingdings" pitchFamily="2" charset="2"/>
              <a:buChar char="q"/>
            </a:pPr>
            <a:endParaRPr lang="en-US" sz="2400" cap="none"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43000" y="457200"/>
            <a:ext cx="7315200" cy="990600"/>
          </a:xfrm>
        </p:spPr>
        <p:txBody>
          <a:bodyPr>
            <a:noAutofit/>
          </a:bodyPr>
          <a:lstStyle/>
          <a:p>
            <a:pPr eaLnBrk="1" fontAlgn="auto" hangingPunct="1">
              <a:spcAft>
                <a:spcPts val="0"/>
              </a:spcAft>
              <a:defRPr/>
            </a:pPr>
            <a:r>
              <a:rPr lang="en-US" sz="4000" b="1" cap="none" dirty="0" smtClean="0">
                <a:latin typeface="Times New Roman" pitchFamily="18" charset="0"/>
                <a:cs typeface="Times New Roman" pitchFamily="18" charset="0"/>
              </a:rPr>
              <a:t>Architecturally appropriate</a:t>
            </a:r>
            <a:endParaRPr lang="en-US" sz="4000" b="1" dirty="0" smtClean="0">
              <a:latin typeface="Times New Roman" pitchFamily="18" charset="0"/>
              <a:cs typeface="Times New Roman" pitchFamily="18" charset="0"/>
            </a:endParaRPr>
          </a:p>
        </p:txBody>
      </p:sp>
      <p:sp>
        <p:nvSpPr>
          <p:cNvPr id="4099" name="Content Placeholder 2"/>
          <p:cNvSpPr>
            <a:spLocks noGrp="1"/>
          </p:cNvSpPr>
          <p:nvPr>
            <p:ph sz="quarter" idx="13"/>
          </p:nvPr>
        </p:nvSpPr>
        <p:spPr>
          <a:xfrm>
            <a:off x="457200" y="1447800"/>
            <a:ext cx="8229600" cy="5181600"/>
          </a:xfrm>
        </p:spPr>
        <p:txBody>
          <a:bodyPr>
            <a:noAutofit/>
          </a:bodyPr>
          <a:lstStyle/>
          <a:p>
            <a:pPr algn="just">
              <a:buFont typeface="Wingdings" pitchFamily="2" charset="2"/>
              <a:buChar char="q"/>
            </a:pPr>
            <a:r>
              <a:rPr lang="en-US" sz="2400" cap="none" dirty="0" smtClean="0">
                <a:latin typeface="Times New Roman" pitchFamily="18" charset="0"/>
                <a:cs typeface="Times New Roman" pitchFamily="18" charset="0"/>
              </a:rPr>
              <a:t> The scheme should provide a pleasant living environment, which is aesthetically pleasing and human in scale. </a:t>
            </a:r>
          </a:p>
          <a:p>
            <a:pPr algn="just">
              <a:buFont typeface="Wingdings" pitchFamily="2" charset="2"/>
              <a:buChar char="q"/>
            </a:pPr>
            <a:r>
              <a:rPr lang="en-US" sz="2400" cap="none" dirty="0" smtClean="0">
                <a:latin typeface="Times New Roman" pitchFamily="18" charset="0"/>
                <a:cs typeface="Times New Roman" pitchFamily="18" charset="0"/>
              </a:rPr>
              <a:t> The scheme design solution should understand and respond appropriately to its context so that the development will enhance the neighborhood and respect its cultural heritage</a:t>
            </a:r>
            <a:r>
              <a:rPr lang="en-US" sz="2400" dirty="0" smtClean="0">
                <a:latin typeface="Times New Roman" pitchFamily="18" charset="0"/>
                <a:cs typeface="Times New Roman" pitchFamily="18" charset="0"/>
              </a:rPr>
              <a:t>.  </a:t>
            </a:r>
          </a:p>
          <a:p>
            <a:pPr algn="just">
              <a:buFont typeface="Wingdings" pitchFamily="2" charset="2"/>
              <a:buChar char="q"/>
            </a:pPr>
            <a:endParaRPr lang="en-US" sz="2400" cap="none"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43000" y="457200"/>
            <a:ext cx="7315200" cy="990600"/>
          </a:xfrm>
        </p:spPr>
        <p:txBody>
          <a:bodyPr>
            <a:noAutofit/>
          </a:bodyPr>
          <a:lstStyle/>
          <a:p>
            <a:pPr eaLnBrk="1" fontAlgn="auto" hangingPunct="1">
              <a:spcAft>
                <a:spcPts val="0"/>
              </a:spcAft>
              <a:defRPr/>
            </a:pPr>
            <a:r>
              <a:rPr lang="en-US" sz="4000" b="1" cap="none" dirty="0" smtClean="0">
                <a:latin typeface="Times New Roman" pitchFamily="18" charset="0"/>
                <a:cs typeface="Times New Roman" pitchFamily="18" charset="0"/>
              </a:rPr>
              <a:t>Accessible and adaptable</a:t>
            </a:r>
          </a:p>
        </p:txBody>
      </p:sp>
      <p:sp>
        <p:nvSpPr>
          <p:cNvPr id="4099" name="Content Placeholder 2"/>
          <p:cNvSpPr>
            <a:spLocks noGrp="1"/>
          </p:cNvSpPr>
          <p:nvPr>
            <p:ph sz="quarter" idx="13"/>
          </p:nvPr>
        </p:nvSpPr>
        <p:spPr>
          <a:xfrm>
            <a:off x="457200" y="1447800"/>
            <a:ext cx="8229600" cy="5181600"/>
          </a:xfrm>
        </p:spPr>
        <p:txBody>
          <a:bodyPr>
            <a:noAutofit/>
          </a:bodyPr>
          <a:lstStyle/>
          <a:p>
            <a:pPr algn="just">
              <a:lnSpc>
                <a:spcPct val="100000"/>
              </a:lnSpc>
              <a:buFont typeface="Wingdings" pitchFamily="2" charset="2"/>
              <a:buChar char="q"/>
            </a:pPr>
            <a:r>
              <a:rPr lang="en-US" sz="2400" cap="none" dirty="0" smtClean="0">
                <a:latin typeface="Times New Roman" pitchFamily="18" charset="0"/>
                <a:cs typeface="Times New Roman" pitchFamily="18" charset="0"/>
              </a:rPr>
              <a:t> There should be ease of access and circulation for all residents, eliminate barriers to accessibility for all users - particularly older people and those with mobility impairment or other disability, enabling them to move as freely as possible within and through the development, to gain access to buildings and to use the services and amenities provided. </a:t>
            </a:r>
          </a:p>
          <a:p>
            <a:pPr algn="just">
              <a:lnSpc>
                <a:spcPct val="100000"/>
              </a:lnSpc>
              <a:buFont typeface="Wingdings" pitchFamily="2" charset="2"/>
              <a:buChar char="q"/>
            </a:pPr>
            <a:r>
              <a:rPr lang="en-US" sz="2400" cap="none" dirty="0" smtClean="0">
                <a:latin typeface="Times New Roman" pitchFamily="18" charset="0"/>
                <a:cs typeface="Times New Roman" pitchFamily="18" charset="0"/>
              </a:rPr>
              <a:t> The relevant planning and transport authorities should be consulted to ensure that any necessary provision is made in the layout of the scheme for bus routes and bus stops at locations that are convenient for pedestrian access.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43000" y="457200"/>
            <a:ext cx="7315200" cy="990600"/>
          </a:xfrm>
        </p:spPr>
        <p:txBody>
          <a:bodyPr>
            <a:noAutofit/>
          </a:bodyPr>
          <a:lstStyle/>
          <a:p>
            <a:pPr eaLnBrk="1" fontAlgn="auto" hangingPunct="1">
              <a:spcAft>
                <a:spcPts val="0"/>
              </a:spcAft>
              <a:defRPr/>
            </a:pPr>
            <a:r>
              <a:rPr lang="en-US" sz="4000" b="1" cap="none" dirty="0" smtClean="0">
                <a:latin typeface="Times New Roman" pitchFamily="18" charset="0"/>
                <a:cs typeface="Times New Roman" pitchFamily="18" charset="0"/>
              </a:rPr>
              <a:t>Accessible and adaptable</a:t>
            </a:r>
          </a:p>
        </p:txBody>
      </p:sp>
      <p:sp>
        <p:nvSpPr>
          <p:cNvPr id="4099" name="Content Placeholder 2"/>
          <p:cNvSpPr>
            <a:spLocks noGrp="1"/>
          </p:cNvSpPr>
          <p:nvPr>
            <p:ph sz="quarter" idx="13"/>
          </p:nvPr>
        </p:nvSpPr>
        <p:spPr>
          <a:xfrm>
            <a:off x="457200" y="1447800"/>
            <a:ext cx="8229600" cy="5181600"/>
          </a:xfrm>
        </p:spPr>
        <p:txBody>
          <a:bodyPr>
            <a:noAutofit/>
          </a:bodyPr>
          <a:lstStyle/>
          <a:p>
            <a:pPr algn="just">
              <a:buFont typeface="Wingdings" pitchFamily="2" charset="2"/>
              <a:buChar char="q"/>
            </a:pPr>
            <a:r>
              <a:rPr lang="en-US" sz="2400" cap="none" dirty="0" smtClean="0">
                <a:latin typeface="Times New Roman" pitchFamily="18" charset="0"/>
                <a:cs typeface="Times New Roman" pitchFamily="18" charset="0"/>
              </a:rPr>
              <a:t> The layout of pedestrian routes should facilitate access to those services; and the layout of the road network should be conducive to effective traffic control and adequate provision should be made for cycle paths, pedestrian routes and natural walkways in the overall design.  </a:t>
            </a:r>
          </a:p>
          <a:p>
            <a:pPr algn="just">
              <a:buFont typeface="Wingdings" pitchFamily="2" charset="2"/>
              <a:buChar char="q"/>
            </a:pPr>
            <a:r>
              <a:rPr lang="en-US" sz="2400" cap="none" dirty="0" smtClean="0">
                <a:latin typeface="Times New Roman" pitchFamily="18" charset="0"/>
                <a:cs typeface="Times New Roman" pitchFamily="18" charset="0"/>
              </a:rPr>
              <a:t> The design should aim to minimize vehicle flows and speeds within the housing scheme and to discourage through vehicular traffic.</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43000" y="457200"/>
            <a:ext cx="7315200" cy="990600"/>
          </a:xfrm>
        </p:spPr>
        <p:txBody>
          <a:bodyPr>
            <a:noAutofit/>
          </a:bodyPr>
          <a:lstStyle/>
          <a:p>
            <a:pPr eaLnBrk="1" fontAlgn="auto" hangingPunct="1">
              <a:spcAft>
                <a:spcPts val="0"/>
              </a:spcAft>
              <a:defRPr/>
            </a:pPr>
            <a:r>
              <a:rPr lang="en-US" sz="4000" b="1" cap="none" dirty="0" smtClean="0">
                <a:latin typeface="Times New Roman" pitchFamily="18" charset="0"/>
                <a:cs typeface="Times New Roman" pitchFamily="18" charset="0"/>
              </a:rPr>
              <a:t>Safe, secure and healthy</a:t>
            </a:r>
          </a:p>
        </p:txBody>
      </p:sp>
      <p:sp>
        <p:nvSpPr>
          <p:cNvPr id="4099" name="Content Placeholder 2"/>
          <p:cNvSpPr>
            <a:spLocks noGrp="1"/>
          </p:cNvSpPr>
          <p:nvPr>
            <p:ph sz="quarter" idx="13"/>
          </p:nvPr>
        </p:nvSpPr>
        <p:spPr>
          <a:xfrm>
            <a:off x="457200" y="1447800"/>
            <a:ext cx="8229600" cy="5181600"/>
          </a:xfrm>
        </p:spPr>
        <p:txBody>
          <a:bodyPr>
            <a:noAutofit/>
          </a:bodyPr>
          <a:lstStyle/>
          <a:p>
            <a:pPr algn="just">
              <a:lnSpc>
                <a:spcPct val="100000"/>
              </a:lnSpc>
              <a:buFont typeface="Wingdings" pitchFamily="2" charset="2"/>
              <a:buChar char="q"/>
            </a:pPr>
            <a:r>
              <a:rPr lang="en-US" sz="2400" cap="none" dirty="0" smtClean="0">
                <a:latin typeface="Times New Roman" pitchFamily="18" charset="0"/>
                <a:cs typeface="Times New Roman" pitchFamily="18" charset="0"/>
              </a:rPr>
              <a:t> In the planning and design of the scheme, the planner should seek to create a high quality living environment for residents and enhance the social, environmental and visual quality of the area as a whole; seek to ensure a high level of safety and security for the residents.. It should be possible for pedestrians and cyclists to move within and through the area with reasonable ease and in safety. </a:t>
            </a:r>
          </a:p>
          <a:p>
            <a:pPr algn="just">
              <a:lnSpc>
                <a:spcPct val="100000"/>
              </a:lnSpc>
              <a:buFont typeface="Wingdings" pitchFamily="2" charset="2"/>
              <a:buChar char="q"/>
            </a:pPr>
            <a:r>
              <a:rPr lang="en-US" sz="2400" cap="none" dirty="0" smtClean="0">
                <a:latin typeface="Times New Roman" pitchFamily="18" charset="0"/>
                <a:cs typeface="Times New Roman" pitchFamily="18" charset="0"/>
              </a:rPr>
              <a:t> The layout should be designed to discourage anti-social behavior, e.g., access ways and public areas should be overlooked by dwellings or be otherwise open to casual surveillance by residents; provide safe and convenient access to all dwellings within the scheme and to adjacent facilities and services.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43000" y="457200"/>
            <a:ext cx="7315200" cy="990600"/>
          </a:xfrm>
        </p:spPr>
        <p:txBody>
          <a:bodyPr>
            <a:noAutofit/>
          </a:bodyPr>
          <a:lstStyle/>
          <a:p>
            <a:pPr eaLnBrk="1" fontAlgn="auto" hangingPunct="1">
              <a:spcAft>
                <a:spcPts val="0"/>
              </a:spcAft>
              <a:defRPr/>
            </a:pPr>
            <a:r>
              <a:rPr lang="en-US" sz="4000" b="1" cap="none" dirty="0" smtClean="0">
                <a:latin typeface="Times New Roman" pitchFamily="18" charset="0"/>
                <a:cs typeface="Times New Roman" pitchFamily="18" charset="0"/>
              </a:rPr>
              <a:t>Affordable</a:t>
            </a:r>
          </a:p>
        </p:txBody>
      </p:sp>
      <p:sp>
        <p:nvSpPr>
          <p:cNvPr id="4099" name="Content Placeholder 2"/>
          <p:cNvSpPr>
            <a:spLocks noGrp="1"/>
          </p:cNvSpPr>
          <p:nvPr>
            <p:ph sz="quarter" idx="13"/>
          </p:nvPr>
        </p:nvSpPr>
        <p:spPr>
          <a:xfrm>
            <a:off x="457200" y="1447800"/>
            <a:ext cx="8229600" cy="5181600"/>
          </a:xfrm>
        </p:spPr>
        <p:txBody>
          <a:bodyPr>
            <a:noAutofit/>
          </a:bodyPr>
          <a:lstStyle/>
          <a:p>
            <a:pPr algn="just">
              <a:lnSpc>
                <a:spcPct val="100000"/>
              </a:lnSpc>
              <a:buFont typeface="Wingdings" pitchFamily="2" charset="2"/>
              <a:buChar char="q"/>
            </a:pPr>
            <a:r>
              <a:rPr lang="en-US" sz="2400" cap="none" dirty="0" smtClean="0">
                <a:latin typeface="Times New Roman" pitchFamily="18" charset="0"/>
                <a:cs typeface="Times New Roman" pitchFamily="18" charset="0"/>
              </a:rPr>
              <a:t> The scheme should be capable of being constructed, managed and maintained at reasonable cost and in a way that is economically, socially and environmentally sustainable, e.g., </a:t>
            </a:r>
          </a:p>
          <a:p>
            <a:pPr lvl="1" algn="just">
              <a:lnSpc>
                <a:spcPct val="100000"/>
              </a:lnSpc>
              <a:buFont typeface="Wingdings" pitchFamily="2" charset="2"/>
              <a:buChar char="q"/>
            </a:pPr>
            <a:r>
              <a:rPr lang="en-US" sz="2400" cap="none" dirty="0" smtClean="0">
                <a:latin typeface="Times New Roman" pitchFamily="18" charset="0"/>
                <a:cs typeface="Times New Roman" pitchFamily="18" charset="0"/>
              </a:rPr>
              <a:t> by using appropriate indigenous materials,</a:t>
            </a:r>
          </a:p>
          <a:p>
            <a:pPr lvl="1" algn="just">
              <a:lnSpc>
                <a:spcPct val="100000"/>
              </a:lnSpc>
              <a:buFont typeface="Wingdings" pitchFamily="2" charset="2"/>
              <a:buChar char="q"/>
            </a:pPr>
            <a:r>
              <a:rPr lang="en-US" sz="2400" cap="none" dirty="0" smtClean="0">
                <a:latin typeface="Times New Roman" pitchFamily="18" charset="0"/>
                <a:cs typeface="Times New Roman" pitchFamily="18" charset="0"/>
              </a:rPr>
              <a:t> optimizing the use of infrastructure and minimizing the lengths of roads and service runs, without compromising the quality of design of the scheme; </a:t>
            </a:r>
          </a:p>
          <a:p>
            <a:pPr lvl="1" algn="just">
              <a:lnSpc>
                <a:spcPct val="100000"/>
              </a:lnSpc>
              <a:buFont typeface="Wingdings" pitchFamily="2" charset="2"/>
              <a:buChar char="q"/>
            </a:pPr>
            <a:r>
              <a:rPr lang="en-US" sz="2400" cap="none" dirty="0" smtClean="0">
                <a:latin typeface="Times New Roman" pitchFamily="18" charset="0"/>
                <a:cs typeface="Times New Roman" pitchFamily="18" charset="0"/>
              </a:rPr>
              <a:t> design public open space so as to maximize its potential benefit to the residents, and promote the concepts of enclosure, </a:t>
            </a:r>
          </a:p>
          <a:p>
            <a:pPr lvl="1" algn="just">
              <a:lnSpc>
                <a:spcPct val="100000"/>
              </a:lnSpc>
              <a:buFont typeface="Wingdings" pitchFamily="2" charset="2"/>
              <a:buChar char="q"/>
            </a:pPr>
            <a:r>
              <a:rPr lang="en-US" sz="2400" cap="none" dirty="0" smtClean="0">
                <a:latin typeface="Times New Roman" pitchFamily="18" charset="0"/>
                <a:cs typeface="Times New Roman" pitchFamily="18" charset="0"/>
              </a:rPr>
              <a:t> clear separation of public/private realm and good permeability as the means to achieve a high quality living environment.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TC104033925[[fn=Droplet]]</Template>
  <TotalTime>2565</TotalTime>
  <Words>1539</Words>
  <Application>Microsoft Office PowerPoint</Application>
  <PresentationFormat>On-screen Show (4:3)</PresentationFormat>
  <Paragraphs>61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Droplet</vt:lpstr>
      <vt:lpstr>Lecture # 03 Considerations &amp; Requirements  for a Housing Scheme </vt:lpstr>
      <vt:lpstr>Introduction</vt:lpstr>
      <vt:lpstr>      Good Quality; Sustainable Housing Development Should Incorporate &amp; Consider The Following: </vt:lpstr>
      <vt:lpstr>Socially and environmentally appropriate</vt:lpstr>
      <vt:lpstr>Architecturally appropriate</vt:lpstr>
      <vt:lpstr>Accessible and adaptable</vt:lpstr>
      <vt:lpstr>Accessible and adaptable</vt:lpstr>
      <vt:lpstr>Safe, secure and healthy</vt:lpstr>
      <vt:lpstr>Affordable</vt:lpstr>
      <vt:lpstr>Durable</vt:lpstr>
      <vt:lpstr>Resource efficient</vt:lpstr>
      <vt:lpstr>Resource efficient</vt:lpstr>
      <vt:lpstr>Landmarks</vt:lpstr>
      <vt:lpstr>Gateways</vt:lpstr>
      <vt:lpstr>Links</vt:lpstr>
      <vt:lpstr>Nodes</vt:lpstr>
      <vt:lpstr>Edges</vt:lpstr>
      <vt:lpstr>Community Facilities and Services</vt:lpstr>
      <vt:lpstr>Enhancing the Public Realm</vt:lpstr>
      <vt:lpstr> Landscaping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PLANNING OF A HOUSING SCHEME</dc:title>
  <dc:creator>Nafees</dc:creator>
  <cp:lastModifiedBy>AJ</cp:lastModifiedBy>
  <cp:revision>481</cp:revision>
  <dcterms:created xsi:type="dcterms:W3CDTF">2014-04-01T06:57:02Z</dcterms:created>
  <dcterms:modified xsi:type="dcterms:W3CDTF">2020-04-29T18:47:17Z</dcterms:modified>
</cp:coreProperties>
</file>